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6"/>
  </p:notesMasterIdLst>
  <p:sldIdLst>
    <p:sldId id="257" r:id="rId2"/>
    <p:sldId id="259" r:id="rId3"/>
    <p:sldId id="260" r:id="rId4"/>
    <p:sldId id="258" r:id="rId5"/>
  </p:sldIdLst>
  <p:sldSz cx="7569200" cy="10693400"/>
  <p:notesSz cx="75692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886"/>
  </p:normalViewPr>
  <p:slideViewPr>
    <p:cSldViewPr>
      <p:cViewPr varScale="1">
        <p:scale>
          <a:sx n="57" d="100"/>
          <a:sy n="57" d="100"/>
        </p:scale>
        <p:origin x="324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9775"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7838" y="0"/>
            <a:ext cx="3279775" cy="536575"/>
          </a:xfrm>
          <a:prstGeom prst="rect">
            <a:avLst/>
          </a:prstGeom>
        </p:spPr>
        <p:txBody>
          <a:bodyPr vert="horz" lIns="91440" tIns="45720" rIns="91440" bIns="45720" rtlCol="0"/>
          <a:lstStyle>
            <a:lvl1pPr algn="r">
              <a:defRPr sz="1200"/>
            </a:lvl1pPr>
          </a:lstStyle>
          <a:p>
            <a:fld id="{7CECCF4B-1054-E846-A05F-6B419E5E63B4}"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2508250" y="1336675"/>
            <a:ext cx="2552700"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7238" y="5146675"/>
            <a:ext cx="6054725"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9775"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7838" y="10156825"/>
            <a:ext cx="3279775" cy="536575"/>
          </a:xfrm>
          <a:prstGeom prst="rect">
            <a:avLst/>
          </a:prstGeom>
        </p:spPr>
        <p:txBody>
          <a:bodyPr vert="horz" lIns="91440" tIns="45720" rIns="91440" bIns="45720" rtlCol="0" anchor="b"/>
          <a:lstStyle>
            <a:lvl1pPr algn="r">
              <a:defRPr sz="1200"/>
            </a:lvl1pPr>
          </a:lstStyle>
          <a:p>
            <a:fld id="{3C5D72F8-F962-7D4E-A8D6-A60DFDF70869}" type="slidenum">
              <a:rPr kumimoji="1" lang="ja-JP" altLang="en-US" smtClean="0"/>
              <a:t>‹#›</a:t>
            </a:fld>
            <a:endParaRPr kumimoji="1" lang="ja-JP" altLang="en-US"/>
          </a:p>
        </p:txBody>
      </p:sp>
    </p:spTree>
    <p:extLst>
      <p:ext uri="{BB962C8B-B14F-4D97-AF65-F5344CB8AC3E}">
        <p14:creationId xmlns:p14="http://schemas.microsoft.com/office/powerpoint/2010/main" val="18312790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5D72F8-F962-7D4E-A8D6-A60DFDF70869}" type="slidenum">
              <a:rPr kumimoji="1" lang="ja-JP" altLang="en-US" smtClean="0"/>
              <a:t>1</a:t>
            </a:fld>
            <a:endParaRPr kumimoji="1" lang="ja-JP" altLang="en-US"/>
          </a:p>
        </p:txBody>
      </p:sp>
    </p:spTree>
    <p:extLst>
      <p:ext uri="{BB962C8B-B14F-4D97-AF65-F5344CB8AC3E}">
        <p14:creationId xmlns:p14="http://schemas.microsoft.com/office/powerpoint/2010/main" val="165291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5D72F8-F962-7D4E-A8D6-A60DFDF70869}" type="slidenum">
              <a:rPr kumimoji="1" lang="ja-JP" altLang="en-US" smtClean="0"/>
              <a:t>2</a:t>
            </a:fld>
            <a:endParaRPr kumimoji="1" lang="ja-JP" altLang="en-US"/>
          </a:p>
        </p:txBody>
      </p:sp>
    </p:spTree>
    <p:extLst>
      <p:ext uri="{BB962C8B-B14F-4D97-AF65-F5344CB8AC3E}">
        <p14:creationId xmlns:p14="http://schemas.microsoft.com/office/powerpoint/2010/main" val="52861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5D72F8-F962-7D4E-A8D6-A60DFDF70869}" type="slidenum">
              <a:rPr kumimoji="1" lang="ja-JP" altLang="en-US" smtClean="0"/>
              <a:t>3</a:t>
            </a:fld>
            <a:endParaRPr kumimoji="1" lang="ja-JP" altLang="en-US"/>
          </a:p>
        </p:txBody>
      </p:sp>
    </p:spTree>
    <p:extLst>
      <p:ext uri="{BB962C8B-B14F-4D97-AF65-F5344CB8AC3E}">
        <p14:creationId xmlns:p14="http://schemas.microsoft.com/office/powerpoint/2010/main" val="45932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5D72F8-F962-7D4E-A8D6-A60DFDF70869}" type="slidenum">
              <a:rPr kumimoji="1" lang="ja-JP" altLang="en-US" smtClean="0"/>
              <a:t>4</a:t>
            </a:fld>
            <a:endParaRPr kumimoji="1" lang="ja-JP" altLang="en-US"/>
          </a:p>
        </p:txBody>
      </p:sp>
    </p:spTree>
    <p:extLst>
      <p:ext uri="{BB962C8B-B14F-4D97-AF65-F5344CB8AC3E}">
        <p14:creationId xmlns:p14="http://schemas.microsoft.com/office/powerpoint/2010/main" val="57183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6150" y="1750055"/>
            <a:ext cx="5676900" cy="3722887"/>
          </a:xfrm>
        </p:spPr>
        <p:txBody>
          <a:bodyPr anchor="b"/>
          <a:lstStyle>
            <a:lvl1pPr algn="ctr">
              <a:defRPr sz="3725"/>
            </a:lvl1pPr>
          </a:lstStyle>
          <a:p>
            <a:r>
              <a:rPr kumimoji="1" lang="ja-JP" altLang="en-US"/>
              <a:t>マスター タイトルの書式設定</a:t>
            </a:r>
          </a:p>
        </p:txBody>
      </p:sp>
      <p:sp>
        <p:nvSpPr>
          <p:cNvPr id="3" name="サブタイトル 2"/>
          <p:cNvSpPr>
            <a:spLocks noGrp="1"/>
          </p:cNvSpPr>
          <p:nvPr>
            <p:ph type="subTitle" idx="1"/>
          </p:nvPr>
        </p:nvSpPr>
        <p:spPr>
          <a:xfrm>
            <a:off x="946150" y="5616511"/>
            <a:ext cx="5676900" cy="2581762"/>
          </a:xfrm>
        </p:spPr>
        <p:txBody>
          <a:bodyPr/>
          <a:lstStyle>
            <a:lvl1pPr marL="0" indent="0" algn="ctr">
              <a:buNone/>
              <a:defRPr sz="1490"/>
            </a:lvl1pPr>
            <a:lvl2pPr marL="283830" indent="0" algn="ctr">
              <a:buNone/>
              <a:defRPr sz="1242"/>
            </a:lvl2pPr>
            <a:lvl3pPr marL="567660" indent="0" algn="ctr">
              <a:buNone/>
              <a:defRPr sz="1117"/>
            </a:lvl3pPr>
            <a:lvl4pPr marL="851489" indent="0" algn="ctr">
              <a:buNone/>
              <a:defRPr sz="993"/>
            </a:lvl4pPr>
            <a:lvl5pPr marL="1135319" indent="0" algn="ctr">
              <a:buNone/>
              <a:defRPr sz="993"/>
            </a:lvl5pPr>
            <a:lvl6pPr marL="1419149" indent="0" algn="ctr">
              <a:buNone/>
              <a:defRPr sz="993"/>
            </a:lvl6pPr>
            <a:lvl7pPr marL="1702979" indent="0" algn="ctr">
              <a:buNone/>
              <a:defRPr sz="993"/>
            </a:lvl7pPr>
            <a:lvl8pPr marL="1986808" indent="0" algn="ctr">
              <a:buNone/>
              <a:defRPr sz="993"/>
            </a:lvl8pPr>
            <a:lvl9pPr marL="2270638" indent="0" algn="ctr">
              <a:buNone/>
              <a:defRPr sz="993"/>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8071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48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16709" y="569325"/>
            <a:ext cx="1632109" cy="9062162"/>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0383" y="569325"/>
            <a:ext cx="4801711" cy="906216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848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205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6440" y="2665925"/>
            <a:ext cx="6528435" cy="4448157"/>
          </a:xfrm>
        </p:spPr>
        <p:txBody>
          <a:bodyPr anchor="b"/>
          <a:lstStyle>
            <a:lvl1pPr>
              <a:defRPr sz="372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16440" y="7156164"/>
            <a:ext cx="6528435" cy="2339180"/>
          </a:xfrm>
        </p:spPr>
        <p:txBody>
          <a:bodyPr/>
          <a:lstStyle>
            <a:lvl1pPr marL="0" indent="0">
              <a:buNone/>
              <a:defRPr sz="1490">
                <a:solidFill>
                  <a:schemeClr val="tx1">
                    <a:tint val="75000"/>
                  </a:schemeClr>
                </a:solidFill>
              </a:defRPr>
            </a:lvl1pPr>
            <a:lvl2pPr marL="283830" indent="0">
              <a:buNone/>
              <a:defRPr sz="1242">
                <a:solidFill>
                  <a:schemeClr val="tx1">
                    <a:tint val="75000"/>
                  </a:schemeClr>
                </a:solidFill>
              </a:defRPr>
            </a:lvl2pPr>
            <a:lvl3pPr marL="567660" indent="0">
              <a:buNone/>
              <a:defRPr sz="1117">
                <a:solidFill>
                  <a:schemeClr val="tx1">
                    <a:tint val="75000"/>
                  </a:schemeClr>
                </a:solidFill>
              </a:defRPr>
            </a:lvl3pPr>
            <a:lvl4pPr marL="851489" indent="0">
              <a:buNone/>
              <a:defRPr sz="993">
                <a:solidFill>
                  <a:schemeClr val="tx1">
                    <a:tint val="75000"/>
                  </a:schemeClr>
                </a:solidFill>
              </a:defRPr>
            </a:lvl4pPr>
            <a:lvl5pPr marL="1135319" indent="0">
              <a:buNone/>
              <a:defRPr sz="993">
                <a:solidFill>
                  <a:schemeClr val="tx1">
                    <a:tint val="75000"/>
                  </a:schemeClr>
                </a:solidFill>
              </a:defRPr>
            </a:lvl5pPr>
            <a:lvl6pPr marL="1419149" indent="0">
              <a:buNone/>
              <a:defRPr sz="993">
                <a:solidFill>
                  <a:schemeClr val="tx1">
                    <a:tint val="75000"/>
                  </a:schemeClr>
                </a:solidFill>
              </a:defRPr>
            </a:lvl6pPr>
            <a:lvl7pPr marL="1702979" indent="0">
              <a:buNone/>
              <a:defRPr sz="993">
                <a:solidFill>
                  <a:schemeClr val="tx1">
                    <a:tint val="75000"/>
                  </a:schemeClr>
                </a:solidFill>
              </a:defRPr>
            </a:lvl7pPr>
            <a:lvl8pPr marL="1986808" indent="0">
              <a:buNone/>
              <a:defRPr sz="993">
                <a:solidFill>
                  <a:schemeClr val="tx1">
                    <a:tint val="75000"/>
                  </a:schemeClr>
                </a:solidFill>
              </a:defRPr>
            </a:lvl8pPr>
            <a:lvl9pPr marL="2270638" indent="0">
              <a:buNone/>
              <a:defRPr sz="99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29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0383" y="2846623"/>
            <a:ext cx="3216910" cy="678486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31908" y="2846623"/>
            <a:ext cx="3216910" cy="678486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788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21368" y="569326"/>
            <a:ext cx="6528435" cy="2066896"/>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1369" y="2621369"/>
            <a:ext cx="3202126" cy="1284692"/>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21369" y="3906061"/>
            <a:ext cx="3202126" cy="574522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31907" y="2621369"/>
            <a:ext cx="3217896" cy="1284692"/>
          </a:xfrm>
        </p:spPr>
        <p:txBody>
          <a:bodyPr anchor="b"/>
          <a:lstStyle>
            <a:lvl1pPr marL="0" indent="0">
              <a:buNone/>
              <a:defRPr sz="1490" b="1"/>
            </a:lvl1pPr>
            <a:lvl2pPr marL="283830" indent="0">
              <a:buNone/>
              <a:defRPr sz="1242" b="1"/>
            </a:lvl2pPr>
            <a:lvl3pPr marL="567660" indent="0">
              <a:buNone/>
              <a:defRPr sz="1117" b="1"/>
            </a:lvl3pPr>
            <a:lvl4pPr marL="851489" indent="0">
              <a:buNone/>
              <a:defRPr sz="993" b="1"/>
            </a:lvl4pPr>
            <a:lvl5pPr marL="1135319" indent="0">
              <a:buNone/>
              <a:defRPr sz="993" b="1"/>
            </a:lvl5pPr>
            <a:lvl6pPr marL="1419149" indent="0">
              <a:buNone/>
              <a:defRPr sz="993" b="1"/>
            </a:lvl6pPr>
            <a:lvl7pPr marL="1702979" indent="0">
              <a:buNone/>
              <a:defRPr sz="993" b="1"/>
            </a:lvl7pPr>
            <a:lvl8pPr marL="1986808" indent="0">
              <a:buNone/>
              <a:defRPr sz="993" b="1"/>
            </a:lvl8pPr>
            <a:lvl9pPr marL="2270638" indent="0">
              <a:buNone/>
              <a:defRPr sz="99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31907" y="3906061"/>
            <a:ext cx="3217896" cy="574522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3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32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6992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1369" y="712893"/>
            <a:ext cx="2441264" cy="2495127"/>
          </a:xfrm>
        </p:spPr>
        <p:txBody>
          <a:bodyPr anchor="b"/>
          <a:lstStyle>
            <a:lvl1pPr>
              <a:defRPr sz="1987"/>
            </a:lvl1pPr>
          </a:lstStyle>
          <a:p>
            <a:r>
              <a:rPr kumimoji="1" lang="ja-JP" altLang="en-US"/>
              <a:t>マスター タイトルの書式設定</a:t>
            </a:r>
          </a:p>
        </p:txBody>
      </p:sp>
      <p:sp>
        <p:nvSpPr>
          <p:cNvPr id="3" name="コンテンツ プレースホルダー 2"/>
          <p:cNvSpPr>
            <a:spLocks noGrp="1"/>
          </p:cNvSpPr>
          <p:nvPr>
            <p:ph idx="1"/>
          </p:nvPr>
        </p:nvSpPr>
        <p:spPr>
          <a:xfrm>
            <a:off x="3217896" y="1539652"/>
            <a:ext cx="3831908" cy="7599245"/>
          </a:xfrm>
        </p:spPr>
        <p:txBody>
          <a:bodyPr/>
          <a:lstStyle>
            <a:lvl1pPr>
              <a:defRPr sz="1987"/>
            </a:lvl1pPr>
            <a:lvl2pPr>
              <a:defRPr sz="1738"/>
            </a:lvl2pPr>
            <a:lvl3pPr>
              <a:defRPr sz="1490"/>
            </a:lvl3pPr>
            <a:lvl4pPr>
              <a:defRPr sz="1242"/>
            </a:lvl4pPr>
            <a:lvl5pPr>
              <a:defRPr sz="1242"/>
            </a:lvl5pPr>
            <a:lvl6pPr>
              <a:defRPr sz="1242"/>
            </a:lvl6pPr>
            <a:lvl7pPr>
              <a:defRPr sz="1242"/>
            </a:lvl7pPr>
            <a:lvl8pPr>
              <a:defRPr sz="1242"/>
            </a:lvl8pPr>
            <a:lvl9pPr>
              <a:defRPr sz="124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21369" y="3208020"/>
            <a:ext cx="2441264" cy="5943254"/>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842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21369" y="712893"/>
            <a:ext cx="2441264" cy="2495127"/>
          </a:xfrm>
        </p:spPr>
        <p:txBody>
          <a:bodyPr anchor="b"/>
          <a:lstStyle>
            <a:lvl1pPr>
              <a:defRPr sz="1987"/>
            </a:lvl1pPr>
          </a:lstStyle>
          <a:p>
            <a:r>
              <a:rPr kumimoji="1" lang="ja-JP" altLang="en-US"/>
              <a:t>マスター タイトルの書式設定</a:t>
            </a:r>
          </a:p>
        </p:txBody>
      </p:sp>
      <p:sp>
        <p:nvSpPr>
          <p:cNvPr id="3" name="図プレースホルダー 2"/>
          <p:cNvSpPr>
            <a:spLocks noGrp="1"/>
          </p:cNvSpPr>
          <p:nvPr>
            <p:ph type="pic" idx="1"/>
          </p:nvPr>
        </p:nvSpPr>
        <p:spPr>
          <a:xfrm>
            <a:off x="3217896" y="1539652"/>
            <a:ext cx="3831908" cy="7599245"/>
          </a:xfrm>
        </p:spPr>
        <p:txBody>
          <a:bodyPr/>
          <a:lstStyle>
            <a:lvl1pPr marL="0" indent="0">
              <a:buNone/>
              <a:defRPr sz="1987"/>
            </a:lvl1pPr>
            <a:lvl2pPr marL="283830" indent="0">
              <a:buNone/>
              <a:defRPr sz="1738"/>
            </a:lvl2pPr>
            <a:lvl3pPr marL="567660" indent="0">
              <a:buNone/>
              <a:defRPr sz="1490"/>
            </a:lvl3pPr>
            <a:lvl4pPr marL="851489" indent="0">
              <a:buNone/>
              <a:defRPr sz="1242"/>
            </a:lvl4pPr>
            <a:lvl5pPr marL="1135319" indent="0">
              <a:buNone/>
              <a:defRPr sz="1242"/>
            </a:lvl5pPr>
            <a:lvl6pPr marL="1419149" indent="0">
              <a:buNone/>
              <a:defRPr sz="1242"/>
            </a:lvl6pPr>
            <a:lvl7pPr marL="1702979" indent="0">
              <a:buNone/>
              <a:defRPr sz="1242"/>
            </a:lvl7pPr>
            <a:lvl8pPr marL="1986808" indent="0">
              <a:buNone/>
              <a:defRPr sz="1242"/>
            </a:lvl8pPr>
            <a:lvl9pPr marL="2270638" indent="0">
              <a:buNone/>
              <a:defRPr sz="1242"/>
            </a:lvl9pPr>
          </a:lstStyle>
          <a:p>
            <a:endParaRPr kumimoji="1" lang="ja-JP" altLang="en-US"/>
          </a:p>
        </p:txBody>
      </p:sp>
      <p:sp>
        <p:nvSpPr>
          <p:cNvPr id="4" name="テキスト プレースホルダー 3"/>
          <p:cNvSpPr>
            <a:spLocks noGrp="1"/>
          </p:cNvSpPr>
          <p:nvPr>
            <p:ph type="body" sz="half" idx="2"/>
          </p:nvPr>
        </p:nvSpPr>
        <p:spPr>
          <a:xfrm>
            <a:off x="521369" y="3208020"/>
            <a:ext cx="2441264" cy="5943254"/>
          </a:xfrm>
        </p:spPr>
        <p:txBody>
          <a:bodyPr/>
          <a:lstStyle>
            <a:lvl1pPr marL="0" indent="0">
              <a:buNone/>
              <a:defRPr sz="993"/>
            </a:lvl1pPr>
            <a:lvl2pPr marL="283830" indent="0">
              <a:buNone/>
              <a:defRPr sz="869"/>
            </a:lvl2pPr>
            <a:lvl3pPr marL="567660" indent="0">
              <a:buNone/>
              <a:defRPr sz="745"/>
            </a:lvl3pPr>
            <a:lvl4pPr marL="851489" indent="0">
              <a:buNone/>
              <a:defRPr sz="621"/>
            </a:lvl4pPr>
            <a:lvl5pPr marL="1135319" indent="0">
              <a:buNone/>
              <a:defRPr sz="621"/>
            </a:lvl5pPr>
            <a:lvl6pPr marL="1419149" indent="0">
              <a:buNone/>
              <a:defRPr sz="621"/>
            </a:lvl6pPr>
            <a:lvl7pPr marL="1702979" indent="0">
              <a:buNone/>
              <a:defRPr sz="621"/>
            </a:lvl7pPr>
            <a:lvl8pPr marL="1986808" indent="0">
              <a:buNone/>
              <a:defRPr sz="621"/>
            </a:lvl8pPr>
            <a:lvl9pPr marL="2270638" indent="0">
              <a:buNone/>
              <a:defRPr sz="62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11/8/23</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369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20383" y="569326"/>
            <a:ext cx="6528435" cy="206689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0383" y="2846623"/>
            <a:ext cx="6528435" cy="67848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20383" y="9911198"/>
            <a:ext cx="1703070" cy="569325"/>
          </a:xfrm>
          <a:prstGeom prst="rect">
            <a:avLst/>
          </a:prstGeom>
        </p:spPr>
        <p:txBody>
          <a:bodyPr vert="horz" lIns="91440" tIns="45720" rIns="91440" bIns="45720" rtlCol="0" anchor="ctr"/>
          <a:lstStyle>
            <a:lvl1pPr algn="l">
              <a:defRPr sz="745">
                <a:solidFill>
                  <a:schemeClr val="tx1">
                    <a:tint val="75000"/>
                  </a:schemeClr>
                </a:solidFill>
              </a:defRPr>
            </a:lvl1pPr>
          </a:lstStyle>
          <a:p>
            <a:fld id="{B61BEF0D-F0BB-DE4B-95CE-6DB70DBA9567}" type="datetimeFigureOut">
              <a:rPr lang="en-US" smtClean="0"/>
              <a:pPr/>
              <a:t>11/8/23</a:t>
            </a:fld>
            <a:endParaRPr lang="en-US" dirty="0"/>
          </a:p>
        </p:txBody>
      </p:sp>
      <p:sp>
        <p:nvSpPr>
          <p:cNvPr id="5" name="フッター プレースホルダー 4"/>
          <p:cNvSpPr>
            <a:spLocks noGrp="1"/>
          </p:cNvSpPr>
          <p:nvPr>
            <p:ph type="ftr" sz="quarter" idx="3"/>
          </p:nvPr>
        </p:nvSpPr>
        <p:spPr>
          <a:xfrm>
            <a:off x="2507298" y="9911198"/>
            <a:ext cx="2554605" cy="569325"/>
          </a:xfrm>
          <a:prstGeom prst="rect">
            <a:avLst/>
          </a:prstGeom>
        </p:spPr>
        <p:txBody>
          <a:bodyPr vert="horz" lIns="91440" tIns="45720" rIns="91440" bIns="45720" rtlCol="0" anchor="ctr"/>
          <a:lstStyle>
            <a:lvl1pPr algn="ctr">
              <a:defRPr sz="745">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5345748" y="9911198"/>
            <a:ext cx="1703070" cy="569325"/>
          </a:xfrm>
          <a:prstGeom prst="rect">
            <a:avLst/>
          </a:prstGeom>
        </p:spPr>
        <p:txBody>
          <a:bodyPr vert="horz" lIns="91440" tIns="45720" rIns="91440" bIns="45720" rtlCol="0" anchor="ctr"/>
          <a:lstStyle>
            <a:lvl1pPr algn="r">
              <a:defRPr sz="74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4678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l" defTabSz="567660" rtl="0" eaLnBrk="1" latinLnBrk="0" hangingPunct="1">
        <a:lnSpc>
          <a:spcPct val="90000"/>
        </a:lnSpc>
        <a:spcBef>
          <a:spcPct val="0"/>
        </a:spcBef>
        <a:buNone/>
        <a:defRPr kumimoji="1" sz="2732" kern="1200">
          <a:solidFill>
            <a:schemeClr val="tx1"/>
          </a:solidFill>
          <a:latin typeface="+mj-lt"/>
          <a:ea typeface="+mj-ea"/>
          <a:cs typeface="+mj-cs"/>
        </a:defRPr>
      </a:lvl1pPr>
    </p:titleStyle>
    <p:bodyStyle>
      <a:lvl1pPr marL="141915" indent="-141915" algn="l" defTabSz="567660" rtl="0" eaLnBrk="1" latinLnBrk="0" hangingPunct="1">
        <a:lnSpc>
          <a:spcPct val="90000"/>
        </a:lnSpc>
        <a:spcBef>
          <a:spcPts val="621"/>
        </a:spcBef>
        <a:buFont typeface="Arial"/>
        <a:buChar char="•"/>
        <a:defRPr kumimoji="1" sz="1738" kern="1200">
          <a:solidFill>
            <a:schemeClr val="tx1"/>
          </a:solidFill>
          <a:latin typeface="+mn-lt"/>
          <a:ea typeface="+mn-ea"/>
          <a:cs typeface="+mn-cs"/>
        </a:defRPr>
      </a:lvl1pPr>
      <a:lvl2pPr marL="425745" indent="-141915" algn="l" defTabSz="567660" rtl="0" eaLnBrk="1" latinLnBrk="0" hangingPunct="1">
        <a:lnSpc>
          <a:spcPct val="90000"/>
        </a:lnSpc>
        <a:spcBef>
          <a:spcPts val="310"/>
        </a:spcBef>
        <a:buFont typeface="Arial"/>
        <a:buChar char="•"/>
        <a:defRPr kumimoji="1" sz="1490" kern="1200">
          <a:solidFill>
            <a:schemeClr val="tx1"/>
          </a:solidFill>
          <a:latin typeface="+mn-lt"/>
          <a:ea typeface="+mn-ea"/>
          <a:cs typeface="+mn-cs"/>
        </a:defRPr>
      </a:lvl2pPr>
      <a:lvl3pPr marL="709574" indent="-141915" algn="l" defTabSz="567660" rtl="0" eaLnBrk="1" latinLnBrk="0" hangingPunct="1">
        <a:lnSpc>
          <a:spcPct val="90000"/>
        </a:lnSpc>
        <a:spcBef>
          <a:spcPts val="310"/>
        </a:spcBef>
        <a:buFont typeface="Arial"/>
        <a:buChar char="•"/>
        <a:defRPr kumimoji="1" sz="1242" kern="1200">
          <a:solidFill>
            <a:schemeClr val="tx1"/>
          </a:solidFill>
          <a:latin typeface="+mn-lt"/>
          <a:ea typeface="+mn-ea"/>
          <a:cs typeface="+mn-cs"/>
        </a:defRPr>
      </a:lvl3pPr>
      <a:lvl4pPr marL="993404"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4pPr>
      <a:lvl5pPr marL="1277234"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5pPr>
      <a:lvl6pPr marL="1561064"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6pPr>
      <a:lvl7pPr marL="1844893"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7pPr>
      <a:lvl8pPr marL="2128723"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8pPr>
      <a:lvl9pPr marL="2412553" indent="-141915" algn="l" defTabSz="567660" rtl="0" eaLnBrk="1" latinLnBrk="0" hangingPunct="1">
        <a:lnSpc>
          <a:spcPct val="90000"/>
        </a:lnSpc>
        <a:spcBef>
          <a:spcPts val="310"/>
        </a:spcBef>
        <a:buFont typeface="Arial"/>
        <a:buChar char="•"/>
        <a:defRPr kumimoji="1" sz="1117" kern="1200">
          <a:solidFill>
            <a:schemeClr val="tx1"/>
          </a:solidFill>
          <a:latin typeface="+mn-lt"/>
          <a:ea typeface="+mn-ea"/>
          <a:cs typeface="+mn-cs"/>
        </a:defRPr>
      </a:lvl9pPr>
    </p:bodyStyle>
    <p:otherStyle>
      <a:defPPr>
        <a:defRPr lang="ja-JP"/>
      </a:defPPr>
      <a:lvl1pPr marL="0" algn="l" defTabSz="567660" rtl="0" eaLnBrk="1" latinLnBrk="0" hangingPunct="1">
        <a:defRPr kumimoji="1" sz="1117" kern="1200">
          <a:solidFill>
            <a:schemeClr val="tx1"/>
          </a:solidFill>
          <a:latin typeface="+mn-lt"/>
          <a:ea typeface="+mn-ea"/>
          <a:cs typeface="+mn-cs"/>
        </a:defRPr>
      </a:lvl1pPr>
      <a:lvl2pPr marL="283830" algn="l" defTabSz="567660" rtl="0" eaLnBrk="1" latinLnBrk="0" hangingPunct="1">
        <a:defRPr kumimoji="1" sz="1117" kern="1200">
          <a:solidFill>
            <a:schemeClr val="tx1"/>
          </a:solidFill>
          <a:latin typeface="+mn-lt"/>
          <a:ea typeface="+mn-ea"/>
          <a:cs typeface="+mn-cs"/>
        </a:defRPr>
      </a:lvl2pPr>
      <a:lvl3pPr marL="567660" algn="l" defTabSz="567660" rtl="0" eaLnBrk="1" latinLnBrk="0" hangingPunct="1">
        <a:defRPr kumimoji="1" sz="1117" kern="1200">
          <a:solidFill>
            <a:schemeClr val="tx1"/>
          </a:solidFill>
          <a:latin typeface="+mn-lt"/>
          <a:ea typeface="+mn-ea"/>
          <a:cs typeface="+mn-cs"/>
        </a:defRPr>
      </a:lvl3pPr>
      <a:lvl4pPr marL="851489" algn="l" defTabSz="567660" rtl="0" eaLnBrk="1" latinLnBrk="0" hangingPunct="1">
        <a:defRPr kumimoji="1" sz="1117" kern="1200">
          <a:solidFill>
            <a:schemeClr val="tx1"/>
          </a:solidFill>
          <a:latin typeface="+mn-lt"/>
          <a:ea typeface="+mn-ea"/>
          <a:cs typeface="+mn-cs"/>
        </a:defRPr>
      </a:lvl4pPr>
      <a:lvl5pPr marL="1135319" algn="l" defTabSz="567660" rtl="0" eaLnBrk="1" latinLnBrk="0" hangingPunct="1">
        <a:defRPr kumimoji="1" sz="1117" kern="1200">
          <a:solidFill>
            <a:schemeClr val="tx1"/>
          </a:solidFill>
          <a:latin typeface="+mn-lt"/>
          <a:ea typeface="+mn-ea"/>
          <a:cs typeface="+mn-cs"/>
        </a:defRPr>
      </a:lvl5pPr>
      <a:lvl6pPr marL="1419149" algn="l" defTabSz="567660" rtl="0" eaLnBrk="1" latinLnBrk="0" hangingPunct="1">
        <a:defRPr kumimoji="1" sz="1117" kern="1200">
          <a:solidFill>
            <a:schemeClr val="tx1"/>
          </a:solidFill>
          <a:latin typeface="+mn-lt"/>
          <a:ea typeface="+mn-ea"/>
          <a:cs typeface="+mn-cs"/>
        </a:defRPr>
      </a:lvl6pPr>
      <a:lvl7pPr marL="1702979" algn="l" defTabSz="567660" rtl="0" eaLnBrk="1" latinLnBrk="0" hangingPunct="1">
        <a:defRPr kumimoji="1" sz="1117" kern="1200">
          <a:solidFill>
            <a:schemeClr val="tx1"/>
          </a:solidFill>
          <a:latin typeface="+mn-lt"/>
          <a:ea typeface="+mn-ea"/>
          <a:cs typeface="+mn-cs"/>
        </a:defRPr>
      </a:lvl7pPr>
      <a:lvl8pPr marL="1986808" algn="l" defTabSz="567660" rtl="0" eaLnBrk="1" latinLnBrk="0" hangingPunct="1">
        <a:defRPr kumimoji="1" sz="1117" kern="1200">
          <a:solidFill>
            <a:schemeClr val="tx1"/>
          </a:solidFill>
          <a:latin typeface="+mn-lt"/>
          <a:ea typeface="+mn-ea"/>
          <a:cs typeface="+mn-cs"/>
        </a:defRPr>
      </a:lvl8pPr>
      <a:lvl9pPr marL="2270638" algn="l" defTabSz="567660" rtl="0" eaLnBrk="1" latinLnBrk="0" hangingPunct="1">
        <a:defRPr kumimoji="1" sz="111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8.jpeg"/><Relationship Id="rId21" Type="http://schemas.openxmlformats.org/officeDocument/2006/relationships/image" Target="../media/image19.jpeg"/><Relationship Id="rId10" Type="http://schemas.openxmlformats.org/officeDocument/2006/relationships/image" Target="../media/image8.jpeg"/><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jpeg"/><Relationship Id="rId18" Type="http://schemas.openxmlformats.org/officeDocument/2006/relationships/image" Target="../media/image16.jpeg"/><Relationship Id="rId19"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s>
</file>

<file path=ppt/slides/_rels/slide2.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21000"/>
                <a:lumOff val="7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bject 5"/>
          <p:cNvSpPr/>
          <p:nvPr/>
        </p:nvSpPr>
        <p:spPr>
          <a:xfrm>
            <a:off x="281940" y="10343388"/>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
        <p:nvSpPr>
          <p:cNvPr id="351" name="テキスト ボックス 350"/>
          <p:cNvSpPr txBox="1"/>
          <p:nvPr/>
        </p:nvSpPr>
        <p:spPr>
          <a:xfrm>
            <a:off x="2626414" y="1581838"/>
            <a:ext cx="1884323" cy="461665"/>
          </a:xfrm>
          <a:prstGeom prst="rect">
            <a:avLst/>
          </a:prstGeom>
          <a:noFill/>
        </p:spPr>
        <p:txBody>
          <a:bodyPr wrap="square" rtlCol="0">
            <a:spAutoFit/>
          </a:bodyPr>
          <a:lstStyle/>
          <a:p>
            <a:r>
              <a:rPr lang="ja-JP" altLang="en-US" sz="2400" dirty="0">
                <a:latin typeface="HGMaruGothicMPRO" charset="-128"/>
                <a:ea typeface="HGMaruGothicMPRO" charset="-128"/>
                <a:cs typeface="HGMaruGothicMPRO" charset="-128"/>
              </a:rPr>
              <a:t>親子交流会</a:t>
            </a:r>
            <a:endParaRPr kumimoji="1" lang="ja-JP" altLang="en-US" sz="2400" dirty="0">
              <a:latin typeface="HGMaruGothicMPRO" charset="-128"/>
              <a:ea typeface="HGMaruGothicMPRO" charset="-128"/>
              <a:cs typeface="HGMaruGothicMPRO" charset="-128"/>
            </a:endParaRPr>
          </a:p>
        </p:txBody>
      </p:sp>
      <p:sp>
        <p:nvSpPr>
          <p:cNvPr id="355" name="テキスト ボックス 354"/>
          <p:cNvSpPr txBox="1"/>
          <p:nvPr/>
        </p:nvSpPr>
        <p:spPr>
          <a:xfrm>
            <a:off x="377791" y="3624640"/>
            <a:ext cx="6907936" cy="1569660"/>
          </a:xfrm>
          <a:prstGeom prst="rect">
            <a:avLst/>
          </a:prstGeom>
          <a:noFill/>
        </p:spPr>
        <p:txBody>
          <a:bodyPr wrap="square" rtlCol="0">
            <a:spAutoFit/>
          </a:bodyPr>
          <a:lstStyle/>
          <a:p>
            <a:pPr>
              <a:lnSpc>
                <a:spcPct val="150000"/>
              </a:lnSpc>
            </a:pPr>
            <a:r>
              <a:rPr lang="ja-JP" altLang="en-US" sz="1600" dirty="0"/>
              <a:t>日頃お世話になっております親先生と青年部会員の更なる交流を深めるため、丹波篠山へ柴田雅章先生に講習して頂けるツアーを開催いたしました。沢山の親先生にご参加いただき青年部にとって有意義な時間を頂戴いたしました。ありがとうございます。</a:t>
            </a:r>
            <a:endParaRPr kumimoji="1" lang="ja-JP" altLang="en-US" sz="1600" dirty="0"/>
          </a:p>
        </p:txBody>
      </p:sp>
      <p:sp>
        <p:nvSpPr>
          <p:cNvPr id="358" name="テキスト ボックス 357"/>
          <p:cNvSpPr txBox="1"/>
          <p:nvPr/>
        </p:nvSpPr>
        <p:spPr>
          <a:xfrm>
            <a:off x="837727" y="2004491"/>
            <a:ext cx="5410200" cy="400110"/>
          </a:xfrm>
          <a:prstGeom prst="rect">
            <a:avLst/>
          </a:prstGeom>
          <a:noFill/>
        </p:spPr>
        <p:txBody>
          <a:bodyPr wrap="square" rtlCol="0">
            <a:spAutoFit/>
          </a:bodyPr>
          <a:lstStyle/>
          <a:p>
            <a:r>
              <a:rPr lang="ja-JP" altLang="en-US" sz="2000" dirty="0">
                <a:latin typeface="HGMaruGothicMPRO" charset="-128"/>
                <a:ea typeface="HGMaruGothicMPRO" charset="-128"/>
                <a:cs typeface="HGMaruGothicMPRO" charset="-128"/>
              </a:rPr>
              <a:t>丹波焼を巡る</a:t>
            </a:r>
            <a:r>
              <a:rPr lang="en-US" altLang="ja-JP" sz="2000" dirty="0">
                <a:latin typeface="HGMaruGothicMPRO" charset="-128"/>
                <a:ea typeface="HGMaruGothicMPRO" charset="-128"/>
                <a:cs typeface="HGMaruGothicMPRO" charset="-128"/>
              </a:rPr>
              <a:t>〜</a:t>
            </a:r>
            <a:r>
              <a:rPr lang="ja-JP" altLang="en-US" sz="2000" dirty="0">
                <a:latin typeface="HGMaruGothicMPRO" charset="-128"/>
                <a:ea typeface="HGMaruGothicMPRO" charset="-128"/>
                <a:cs typeface="HGMaruGothicMPRO" charset="-128"/>
              </a:rPr>
              <a:t>スリップウェアを愉しもう</a:t>
            </a:r>
            <a:r>
              <a:rPr lang="en-US" altLang="ja-JP" sz="2000" dirty="0">
                <a:latin typeface="HGMaruGothicMPRO" charset="-128"/>
                <a:ea typeface="HGMaruGothicMPRO" charset="-128"/>
                <a:cs typeface="HGMaruGothicMPRO" charset="-128"/>
              </a:rPr>
              <a:t>〜</a:t>
            </a:r>
            <a:endParaRPr kumimoji="1" lang="ja-JP" altLang="en-US" sz="2000" dirty="0">
              <a:latin typeface="HGMaruGothicMPRO" charset="-128"/>
              <a:ea typeface="HGMaruGothicMPRO" charset="-128"/>
              <a:cs typeface="HGMaruGothicMPRO" charset="-128"/>
            </a:endParaRPr>
          </a:p>
        </p:txBody>
      </p:sp>
      <p:sp>
        <p:nvSpPr>
          <p:cNvPr id="363" name="テキスト ボックス 362"/>
          <p:cNvSpPr txBox="1"/>
          <p:nvPr/>
        </p:nvSpPr>
        <p:spPr>
          <a:xfrm>
            <a:off x="3937000" y="7937500"/>
            <a:ext cx="3386405" cy="2308324"/>
          </a:xfrm>
          <a:prstGeom prst="rect">
            <a:avLst/>
          </a:prstGeom>
          <a:noFill/>
        </p:spPr>
        <p:txBody>
          <a:bodyPr wrap="square" rtlCol="0">
            <a:spAutoFit/>
          </a:bodyPr>
          <a:lstStyle/>
          <a:p>
            <a:pPr>
              <a:lnSpc>
                <a:spcPct val="150000"/>
              </a:lnSpc>
            </a:pPr>
            <a:r>
              <a:rPr kumimoji="1" lang="ja-JP" altLang="en-US" sz="1600" dirty="0"/>
              <a:t>お昼は特産館ささやまで、お弁当を頂き、交流を深めました。午後は丹波焼の魅力を堪能できる丹波古陶館や篠山能楽資料館に行き、過去から現代に至るまでの歴史を楽しみました。</a:t>
            </a:r>
            <a:endParaRPr kumimoji="1" lang="en-US" altLang="ja-JP" sz="1600" dirty="0"/>
          </a:p>
        </p:txBody>
      </p:sp>
      <p:sp>
        <p:nvSpPr>
          <p:cNvPr id="364" name="テキスト ボックス 363"/>
          <p:cNvSpPr txBox="1"/>
          <p:nvPr/>
        </p:nvSpPr>
        <p:spPr>
          <a:xfrm>
            <a:off x="400078" y="5170500"/>
            <a:ext cx="3492000" cy="2677656"/>
          </a:xfrm>
          <a:prstGeom prst="rect">
            <a:avLst/>
          </a:prstGeom>
          <a:noFill/>
        </p:spPr>
        <p:txBody>
          <a:bodyPr wrap="square" rtlCol="0">
            <a:spAutoFit/>
          </a:bodyPr>
          <a:lstStyle/>
          <a:p>
            <a:pPr>
              <a:lnSpc>
                <a:spcPct val="150000"/>
              </a:lnSpc>
            </a:pPr>
            <a:r>
              <a:rPr lang="ja-JP" altLang="en-US" sz="1600" dirty="0"/>
              <a:t>柴田雅章先生は化粧土の技法　　（スリップウェア）の第一人者で、今回はその技法をご教授、体験させていただきました。特別に窯場までご案内いただいた後、先生の作品でお菓子とお抹茶を頂き、先生の貴重なお話も伺うことができました。</a:t>
            </a:r>
            <a:endParaRPr lang="en-US" altLang="ja-JP" dirty="0"/>
          </a:p>
        </p:txBody>
      </p:sp>
      <p:sp>
        <p:nvSpPr>
          <p:cNvPr id="24" name="object 46"/>
          <p:cNvSpPr/>
          <p:nvPr/>
        </p:nvSpPr>
        <p:spPr>
          <a:xfrm>
            <a:off x="97026" y="42824"/>
            <a:ext cx="7442200" cy="1356385"/>
          </a:xfrm>
          <a:prstGeom prst="rect">
            <a:avLst/>
          </a:prstGeom>
          <a:blipFill>
            <a:blip r:embed="rId3" cstate="print"/>
            <a:stretch>
              <a:fillRect/>
            </a:stretch>
          </a:blipFill>
        </p:spPr>
        <p:txBody>
          <a:bodyPr wrap="square" lIns="0" tIns="0" rIns="0" bIns="0" rtlCol="0">
            <a:noAutofit/>
          </a:bodyPr>
          <a:lstStyle/>
          <a:p>
            <a:endParaRPr/>
          </a:p>
        </p:txBody>
      </p:sp>
      <p:grpSp>
        <p:nvGrpSpPr>
          <p:cNvPr id="373" name="図形グループ 372"/>
          <p:cNvGrpSpPr/>
          <p:nvPr/>
        </p:nvGrpSpPr>
        <p:grpSpPr>
          <a:xfrm>
            <a:off x="3947882" y="305519"/>
            <a:ext cx="5619526" cy="951691"/>
            <a:chOff x="3947882" y="277622"/>
            <a:chExt cx="5619526" cy="951691"/>
          </a:xfrm>
        </p:grpSpPr>
        <p:sp>
          <p:nvSpPr>
            <p:cNvPr id="368" name="テキスト ボックス 367"/>
            <p:cNvSpPr txBox="1"/>
            <p:nvPr/>
          </p:nvSpPr>
          <p:spPr>
            <a:xfrm>
              <a:off x="3966383" y="806432"/>
              <a:ext cx="5601025" cy="253916"/>
            </a:xfrm>
            <a:prstGeom prst="rect">
              <a:avLst/>
            </a:prstGeom>
            <a:noFill/>
          </p:spPr>
          <p:txBody>
            <a:bodyPr wrap="square" rtlCol="0">
              <a:spAutoFit/>
            </a:bodyPr>
            <a:lstStyle/>
            <a:p>
              <a:r>
                <a:rPr kumimoji="1" lang="ja-JP" altLang="en-US" sz="1050" dirty="0"/>
                <a:t>発行：茶道裏千家淡交会大阪西青年部　戎</a:t>
              </a:r>
              <a:r>
                <a:rPr kumimoji="1" lang="en-US" altLang="ja-JP" sz="1050" dirty="0"/>
                <a:t> </a:t>
              </a:r>
              <a:r>
                <a:rPr kumimoji="1" lang="ja-JP" altLang="en-US" sz="1050" dirty="0"/>
                <a:t>健太郎</a:t>
              </a:r>
            </a:p>
          </p:txBody>
        </p:sp>
        <p:grpSp>
          <p:nvGrpSpPr>
            <p:cNvPr id="371" name="図形グループ 370"/>
            <p:cNvGrpSpPr/>
            <p:nvPr/>
          </p:nvGrpSpPr>
          <p:grpSpPr>
            <a:xfrm>
              <a:off x="3947882" y="277622"/>
              <a:ext cx="3445394" cy="608146"/>
              <a:chOff x="3947882" y="277622"/>
              <a:chExt cx="3445394" cy="608146"/>
            </a:xfrm>
          </p:grpSpPr>
          <p:sp>
            <p:nvSpPr>
              <p:cNvPr id="366" name="テキスト ボックス 365"/>
              <p:cNvSpPr txBox="1"/>
              <p:nvPr/>
            </p:nvSpPr>
            <p:spPr>
              <a:xfrm>
                <a:off x="3947882" y="277622"/>
                <a:ext cx="3445394" cy="415498"/>
              </a:xfrm>
              <a:prstGeom prst="rect">
                <a:avLst/>
              </a:prstGeom>
              <a:noFill/>
            </p:spPr>
            <p:txBody>
              <a:bodyPr wrap="square" rtlCol="0">
                <a:spAutoFit/>
              </a:bodyPr>
              <a:lstStyle/>
              <a:p>
                <a:r>
                  <a:rPr lang="en-US" altLang="ja-JP" sz="1050" dirty="0"/>
                  <a:t>｢</a:t>
                </a:r>
                <a:r>
                  <a:rPr kumimoji="1" lang="ja-JP" altLang="en-US" sz="1050" dirty="0"/>
                  <a:t>私たち自身が楽しみ、</a:t>
                </a:r>
                <a:r>
                  <a:rPr lang="en-US" altLang="ja-JP" sz="1050" dirty="0"/>
                  <a:t>“</a:t>
                </a:r>
                <a:r>
                  <a:rPr lang="ja-JP" altLang="en-US" sz="1050" dirty="0"/>
                  <a:t>和”を感じることで</a:t>
                </a:r>
                <a:r>
                  <a:rPr kumimoji="1" lang="ja-JP" altLang="en-US" sz="1050" dirty="0"/>
                  <a:t>人と人のつながりを生み、未来をつくる</a:t>
                </a:r>
                <a:r>
                  <a:rPr kumimoji="1" lang="en-US" altLang="ja-JP" sz="1050" dirty="0"/>
                  <a:t>〜</a:t>
                </a:r>
                <a:r>
                  <a:rPr kumimoji="1" lang="ja-JP" altLang="en-US" sz="1050" dirty="0"/>
                  <a:t>私たちの手で！</a:t>
                </a:r>
                <a:r>
                  <a:rPr kumimoji="1" lang="en-US" altLang="ja-JP" sz="1050" dirty="0"/>
                  <a:t>〜</a:t>
                </a:r>
                <a:r>
                  <a:rPr kumimoji="1" lang="ja-JP" altLang="en-US" sz="1050" dirty="0"/>
                  <a:t>」</a:t>
                </a:r>
              </a:p>
            </p:txBody>
          </p:sp>
          <p:sp>
            <p:nvSpPr>
              <p:cNvPr id="367" name="テキスト ボックス 366"/>
              <p:cNvSpPr txBox="1"/>
              <p:nvPr/>
            </p:nvSpPr>
            <p:spPr>
              <a:xfrm>
                <a:off x="3954606" y="631852"/>
                <a:ext cx="2963703" cy="253916"/>
              </a:xfrm>
              <a:prstGeom prst="rect">
                <a:avLst/>
              </a:prstGeom>
              <a:noFill/>
            </p:spPr>
            <p:txBody>
              <a:bodyPr wrap="square" rtlCol="0">
                <a:spAutoFit/>
              </a:bodyPr>
              <a:lstStyle/>
              <a:p>
                <a:r>
                  <a:rPr kumimoji="1" lang="ja-JP" altLang="en-US" sz="1050" dirty="0"/>
                  <a:t>第</a:t>
                </a:r>
                <a:r>
                  <a:rPr kumimoji="1" lang="en-US" altLang="ja-JP" sz="1050" dirty="0"/>
                  <a:t>78</a:t>
                </a:r>
                <a:r>
                  <a:rPr kumimoji="1" lang="ja-JP" altLang="en-US" sz="1050" dirty="0"/>
                  <a:t>号　令和</a:t>
                </a:r>
                <a:r>
                  <a:rPr kumimoji="1" lang="en-US" altLang="ja-JP" sz="1050" dirty="0"/>
                  <a:t>5</a:t>
                </a:r>
                <a:r>
                  <a:rPr kumimoji="1" lang="ja-JP" altLang="en-US" sz="1050" dirty="0"/>
                  <a:t>年</a:t>
                </a:r>
                <a:r>
                  <a:rPr lang="en-US" altLang="ja-JP" sz="1050" dirty="0"/>
                  <a:t>11</a:t>
                </a:r>
                <a:r>
                  <a:rPr kumimoji="1" lang="ja-JP" altLang="en-US" sz="1050" dirty="0"/>
                  <a:t>月</a:t>
                </a:r>
              </a:p>
            </p:txBody>
          </p:sp>
        </p:grpSp>
        <p:sp>
          <p:nvSpPr>
            <p:cNvPr id="369" name="テキスト ボックス 368"/>
            <p:cNvSpPr txBox="1"/>
            <p:nvPr/>
          </p:nvSpPr>
          <p:spPr>
            <a:xfrm>
              <a:off x="3966383" y="975397"/>
              <a:ext cx="4664614" cy="253916"/>
            </a:xfrm>
            <a:prstGeom prst="rect">
              <a:avLst/>
            </a:prstGeom>
            <a:noFill/>
          </p:spPr>
          <p:txBody>
            <a:bodyPr wrap="square" rtlCol="0">
              <a:spAutoFit/>
            </a:bodyPr>
            <a:lstStyle/>
            <a:p>
              <a:r>
                <a:rPr kumimoji="1" lang="ja-JP" altLang="en-US" sz="1050" dirty="0"/>
                <a:t>編集：大阪西青年部　　伊藤</a:t>
              </a:r>
              <a:r>
                <a:rPr kumimoji="1" lang="en-US" altLang="ja-JP" sz="1050" dirty="0"/>
                <a:t> </a:t>
              </a:r>
              <a:r>
                <a:rPr kumimoji="1" lang="ja-JP" altLang="en-US" sz="1050" dirty="0"/>
                <a:t>聡子　　衣川</a:t>
              </a:r>
              <a:r>
                <a:rPr kumimoji="1" lang="en-US" altLang="ja-JP" sz="1050" dirty="0"/>
                <a:t> </a:t>
              </a:r>
              <a:r>
                <a:rPr kumimoji="1" lang="ja-JP" altLang="en-US" sz="1050" dirty="0"/>
                <a:t>あや</a:t>
              </a:r>
            </a:p>
          </p:txBody>
        </p:sp>
      </p:grpSp>
      <p:sp>
        <p:nvSpPr>
          <p:cNvPr id="9" name="テキスト ボックス 8"/>
          <p:cNvSpPr txBox="1"/>
          <p:nvPr/>
        </p:nvSpPr>
        <p:spPr>
          <a:xfrm>
            <a:off x="5817820" y="2299735"/>
            <a:ext cx="1609156" cy="307777"/>
          </a:xfrm>
          <a:prstGeom prst="rect">
            <a:avLst/>
          </a:prstGeom>
          <a:noFill/>
        </p:spPr>
        <p:txBody>
          <a:bodyPr wrap="square" rtlCol="0">
            <a:spAutoFit/>
          </a:bodyPr>
          <a:lstStyle/>
          <a:p>
            <a:r>
              <a:rPr kumimoji="1" lang="ja-JP" altLang="en-US" sz="1400" dirty="0"/>
              <a:t>令和</a:t>
            </a:r>
            <a:r>
              <a:rPr kumimoji="1" lang="en-US" altLang="ja-JP" sz="1400" dirty="0"/>
              <a:t>5</a:t>
            </a:r>
            <a:r>
              <a:rPr kumimoji="1" lang="ja-JP" altLang="en-US" sz="1400" dirty="0"/>
              <a:t>年</a:t>
            </a:r>
            <a:r>
              <a:rPr kumimoji="1" lang="en-US" altLang="ja-JP" sz="1400" dirty="0"/>
              <a:t>9</a:t>
            </a:r>
            <a:r>
              <a:rPr kumimoji="1" lang="ja-JP" altLang="en-US" sz="1400" dirty="0"/>
              <a:t>月</a:t>
            </a:r>
            <a:r>
              <a:rPr kumimoji="1" lang="en-US" altLang="ja-JP" sz="1400" dirty="0"/>
              <a:t>23</a:t>
            </a:r>
            <a:r>
              <a:rPr kumimoji="1" lang="ja-JP" altLang="en-US" sz="1400" dirty="0"/>
              <a:t>日</a:t>
            </a:r>
            <a:endParaRPr kumimoji="1" lang="en-US" altLang="ja-JP" sz="1400" dirty="0"/>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847" y="1441958"/>
            <a:ext cx="727230" cy="590877"/>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8135" y="1463202"/>
            <a:ext cx="789276" cy="539028"/>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112" y="1459361"/>
            <a:ext cx="800615" cy="551262"/>
          </a:xfrm>
          <a:prstGeom prst="rect">
            <a:avLst/>
          </a:prstGeom>
        </p:spPr>
      </p:pic>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l="9980" t="14356" r="9453" b="26988"/>
          <a:stretch/>
        </p:blipFill>
        <p:spPr>
          <a:xfrm>
            <a:off x="480622" y="8123576"/>
            <a:ext cx="1981200" cy="1081787"/>
          </a:xfrm>
          <a:prstGeom prst="rect">
            <a:avLst/>
          </a:prstGeom>
        </p:spPr>
      </p:pic>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l="-1039" t="22372" r="-1" b="28814"/>
          <a:stretch/>
        </p:blipFill>
        <p:spPr>
          <a:xfrm>
            <a:off x="468411" y="9205363"/>
            <a:ext cx="2401993" cy="890318"/>
          </a:xfrm>
          <a:prstGeom prst="rect">
            <a:avLst/>
          </a:prstGeom>
        </p:spPr>
      </p:pic>
      <p:pic>
        <p:nvPicPr>
          <p:cNvPr id="18" name="図 17"/>
          <p:cNvPicPr>
            <a:picLocks noChangeAspect="1"/>
          </p:cNvPicPr>
          <p:nvPr/>
        </p:nvPicPr>
        <p:blipFill rotWithShape="1">
          <a:blip r:embed="rId9" cstate="print">
            <a:extLst>
              <a:ext uri="{28A0092B-C50C-407E-A947-70E740481C1C}">
                <a14:useLocalDpi xmlns:a14="http://schemas.microsoft.com/office/drawing/2010/main" val="0"/>
              </a:ext>
            </a:extLst>
          </a:blip>
          <a:srcRect t="20208" b="24718"/>
          <a:stretch/>
        </p:blipFill>
        <p:spPr>
          <a:xfrm>
            <a:off x="2453811" y="8155827"/>
            <a:ext cx="1414302" cy="1038542"/>
          </a:xfrm>
          <a:prstGeom prst="rect">
            <a:avLst/>
          </a:prstGeom>
        </p:spPr>
      </p:pic>
      <p:pic>
        <p:nvPicPr>
          <p:cNvPr id="42" name="図 41"/>
          <p:cNvPicPr>
            <a:picLocks noChangeAspect="1"/>
          </p:cNvPicPr>
          <p:nvPr/>
        </p:nvPicPr>
        <p:blipFill rotWithShape="1">
          <a:blip r:embed="rId10" cstate="print">
            <a:extLst>
              <a:ext uri="{28A0092B-C50C-407E-A947-70E740481C1C}">
                <a14:useLocalDpi xmlns:a14="http://schemas.microsoft.com/office/drawing/2010/main" val="0"/>
              </a:ext>
            </a:extLst>
          </a:blip>
          <a:srcRect l="542" t="30786" r="-542" b="3792"/>
          <a:stretch/>
        </p:blipFill>
        <p:spPr>
          <a:xfrm>
            <a:off x="5822052" y="6332890"/>
            <a:ext cx="1399857" cy="1512580"/>
          </a:xfrm>
          <a:prstGeom prst="rect">
            <a:avLst/>
          </a:prstGeom>
        </p:spPr>
      </p:pic>
      <p:pic>
        <p:nvPicPr>
          <p:cNvPr id="25" name="図 24"/>
          <p:cNvPicPr>
            <a:picLocks noChangeAspect="1"/>
          </p:cNvPicPr>
          <p:nvPr/>
        </p:nvPicPr>
        <p:blipFill rotWithShape="1">
          <a:blip r:embed="rId11" cstate="print">
            <a:extLst>
              <a:ext uri="{28A0092B-C50C-407E-A947-70E740481C1C}">
                <a14:useLocalDpi xmlns:a14="http://schemas.microsoft.com/office/drawing/2010/main" val="0"/>
              </a:ext>
            </a:extLst>
          </a:blip>
          <a:srcRect l="14419" t="17023" b="4771"/>
          <a:stretch/>
        </p:blipFill>
        <p:spPr>
          <a:xfrm>
            <a:off x="3937000" y="6639590"/>
            <a:ext cx="1000638" cy="1219200"/>
          </a:xfrm>
          <a:prstGeom prst="rect">
            <a:avLst/>
          </a:prstGeom>
        </p:spPr>
      </p:pic>
      <p:pic>
        <p:nvPicPr>
          <p:cNvPr id="38" name="図 37"/>
          <p:cNvPicPr>
            <a:picLocks noChangeAspect="1"/>
          </p:cNvPicPr>
          <p:nvPr/>
        </p:nvPicPr>
        <p:blipFill rotWithShape="1">
          <a:blip r:embed="rId12" cstate="print">
            <a:extLst>
              <a:ext uri="{28A0092B-C50C-407E-A947-70E740481C1C}">
                <a14:useLocalDpi xmlns:a14="http://schemas.microsoft.com/office/drawing/2010/main" val="0"/>
              </a:ext>
            </a:extLst>
          </a:blip>
          <a:srcRect l="15946" t="-17756" r="3793" b="-726"/>
          <a:stretch/>
        </p:blipFill>
        <p:spPr>
          <a:xfrm>
            <a:off x="5826939" y="4580781"/>
            <a:ext cx="1372777" cy="1524000"/>
          </a:xfrm>
          <a:prstGeom prst="rect">
            <a:avLst/>
          </a:prstGeom>
        </p:spPr>
      </p:pic>
      <p:pic>
        <p:nvPicPr>
          <p:cNvPr id="30" name="図 29"/>
          <p:cNvPicPr>
            <a:picLocks noChangeAspect="1"/>
          </p:cNvPicPr>
          <p:nvPr/>
        </p:nvPicPr>
        <p:blipFill rotWithShape="1">
          <a:blip r:embed="rId13" cstate="print">
            <a:extLst>
              <a:ext uri="{28A0092B-C50C-407E-A947-70E740481C1C}">
                <a14:useLocalDpi xmlns:a14="http://schemas.microsoft.com/office/drawing/2010/main" val="0"/>
              </a:ext>
            </a:extLst>
          </a:blip>
          <a:srcRect t="15274"/>
          <a:stretch/>
        </p:blipFill>
        <p:spPr>
          <a:xfrm>
            <a:off x="431800" y="2554603"/>
            <a:ext cx="976574" cy="1103219"/>
          </a:xfrm>
          <a:prstGeom prst="rect">
            <a:avLst/>
          </a:prstGeom>
        </p:spPr>
      </p:pic>
      <p:pic>
        <p:nvPicPr>
          <p:cNvPr id="32" name="図 31"/>
          <p:cNvPicPr>
            <a:picLocks noChangeAspect="1"/>
          </p:cNvPicPr>
          <p:nvPr/>
        </p:nvPicPr>
        <p:blipFill rotWithShape="1">
          <a:blip r:embed="rId14" cstate="print">
            <a:extLst>
              <a:ext uri="{28A0092B-C50C-407E-A947-70E740481C1C}">
                <a14:useLocalDpi xmlns:a14="http://schemas.microsoft.com/office/drawing/2010/main" val="0"/>
              </a:ext>
            </a:extLst>
          </a:blip>
          <a:srcRect t="16338"/>
          <a:stretch/>
        </p:blipFill>
        <p:spPr>
          <a:xfrm>
            <a:off x="1465448" y="2569062"/>
            <a:ext cx="965199" cy="1076677"/>
          </a:xfrm>
          <a:prstGeom prst="rect">
            <a:avLst/>
          </a:prstGeom>
        </p:spPr>
      </p:pic>
      <p:pic>
        <p:nvPicPr>
          <p:cNvPr id="46" name="図 45"/>
          <p:cNvPicPr>
            <a:picLocks noChangeAspect="1"/>
          </p:cNvPicPr>
          <p:nvPr/>
        </p:nvPicPr>
        <p:blipFill rotWithShape="1">
          <a:blip r:embed="rId15" cstate="print">
            <a:extLst>
              <a:ext uri="{28A0092B-C50C-407E-A947-70E740481C1C}">
                <a14:useLocalDpi xmlns:a14="http://schemas.microsoft.com/office/drawing/2010/main" val="0"/>
              </a:ext>
            </a:extLst>
          </a:blip>
          <a:srcRect t="12189" b="14589"/>
          <a:stretch/>
        </p:blipFill>
        <p:spPr>
          <a:xfrm>
            <a:off x="3966383" y="4810790"/>
            <a:ext cx="1873221" cy="1828800"/>
          </a:xfrm>
          <a:prstGeom prst="rect">
            <a:avLst/>
          </a:prstGeom>
        </p:spPr>
      </p:pic>
      <p:pic>
        <p:nvPicPr>
          <p:cNvPr id="33" name="図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487721" y="2585070"/>
            <a:ext cx="1409253" cy="1056940"/>
          </a:xfrm>
          <a:prstGeom prst="rect">
            <a:avLst/>
          </a:prstGeom>
          <a:scene3d>
            <a:camera prst="orthographicFront">
              <a:rot lat="0" lon="10500000" rev="0"/>
            </a:camera>
            <a:lightRig rig="threePt" dir="t"/>
          </a:scene3d>
        </p:spPr>
      </p:pic>
      <p:pic>
        <p:nvPicPr>
          <p:cNvPr id="54" name="図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76675" y="6634619"/>
            <a:ext cx="943770" cy="1205317"/>
          </a:xfrm>
          <a:prstGeom prst="rect">
            <a:avLst/>
          </a:prstGeom>
        </p:spPr>
      </p:pic>
      <p:pic>
        <p:nvPicPr>
          <p:cNvPr id="34" name="図 33"/>
          <p:cNvPicPr>
            <a:picLocks noChangeAspect="1"/>
          </p:cNvPicPr>
          <p:nvPr/>
        </p:nvPicPr>
        <p:blipFill rotWithShape="1">
          <a:blip r:embed="rId18" cstate="print">
            <a:extLst>
              <a:ext uri="{28A0092B-C50C-407E-A947-70E740481C1C}">
                <a14:useLocalDpi xmlns:a14="http://schemas.microsoft.com/office/drawing/2010/main" val="0"/>
              </a:ext>
            </a:extLst>
          </a:blip>
          <a:srcRect t="16985" b="9194"/>
          <a:stretch/>
        </p:blipFill>
        <p:spPr>
          <a:xfrm>
            <a:off x="6118304" y="2579170"/>
            <a:ext cx="1113641" cy="1096151"/>
          </a:xfrm>
          <a:prstGeom prst="rect">
            <a:avLst/>
          </a:prstGeom>
        </p:spPr>
      </p:pic>
      <p:pic>
        <p:nvPicPr>
          <p:cNvPr id="35" name="図 34"/>
          <p:cNvPicPr>
            <a:picLocks noChangeAspect="1"/>
          </p:cNvPicPr>
          <p:nvPr/>
        </p:nvPicPr>
        <p:blipFill rotWithShape="1">
          <a:blip r:embed="rId19" cstate="print">
            <a:extLst>
              <a:ext uri="{28A0092B-C50C-407E-A947-70E740481C1C}">
                <a14:useLocalDpi xmlns:a14="http://schemas.microsoft.com/office/drawing/2010/main" val="0"/>
              </a:ext>
            </a:extLst>
          </a:blip>
          <a:srcRect t="12029" b="-14286"/>
          <a:stretch/>
        </p:blipFill>
        <p:spPr>
          <a:xfrm>
            <a:off x="2908557" y="9191922"/>
            <a:ext cx="965200" cy="1151466"/>
          </a:xfrm>
          <a:prstGeom prst="rect">
            <a:avLst/>
          </a:prstGeom>
        </p:spPr>
      </p:pic>
      <p:pic>
        <p:nvPicPr>
          <p:cNvPr id="56" name="図 55"/>
          <p:cNvPicPr>
            <a:picLocks noChangeAspect="1"/>
          </p:cNvPicPr>
          <p:nvPr/>
        </p:nvPicPr>
        <p:blipFill rotWithShape="1">
          <a:blip r:embed="rId20" cstate="print">
            <a:extLst>
              <a:ext uri="{28A0092B-C50C-407E-A947-70E740481C1C}">
                <a14:useLocalDpi xmlns:a14="http://schemas.microsoft.com/office/drawing/2010/main" val="0"/>
              </a:ext>
            </a:extLst>
          </a:blip>
          <a:srcRect l="-19632" t="12695" r="-1" b="4383"/>
          <a:stretch/>
        </p:blipFill>
        <p:spPr>
          <a:xfrm>
            <a:off x="4916726" y="2570714"/>
            <a:ext cx="1178303" cy="1088973"/>
          </a:xfrm>
          <a:prstGeom prst="rect">
            <a:avLst/>
          </a:prstGeom>
        </p:spPr>
      </p:pic>
      <p:pic>
        <p:nvPicPr>
          <p:cNvPr id="39" name="図 38"/>
          <p:cNvPicPr>
            <a:picLocks noChangeAspect="1"/>
          </p:cNvPicPr>
          <p:nvPr/>
        </p:nvPicPr>
        <p:blipFill rotWithShape="1">
          <a:blip r:embed="rId21" cstate="print">
            <a:extLst>
              <a:ext uri="{28A0092B-C50C-407E-A947-70E740481C1C}">
                <a14:useLocalDpi xmlns:a14="http://schemas.microsoft.com/office/drawing/2010/main" val="0"/>
              </a:ext>
            </a:extLst>
          </a:blip>
          <a:srcRect l="7445" r="12644"/>
          <a:stretch/>
        </p:blipFill>
        <p:spPr>
          <a:xfrm>
            <a:off x="3950288" y="2572930"/>
            <a:ext cx="1143000" cy="1072752"/>
          </a:xfrm>
          <a:prstGeom prst="rect">
            <a:avLst/>
          </a:prstGeom>
        </p:spPr>
      </p:pic>
    </p:spTree>
    <p:extLst>
      <p:ext uri="{BB962C8B-B14F-4D97-AF65-F5344CB8AC3E}">
        <p14:creationId xmlns:p14="http://schemas.microsoft.com/office/powerpoint/2010/main" val="139969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21000"/>
                <a:lumOff val="7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bject 5"/>
          <p:cNvSpPr/>
          <p:nvPr/>
        </p:nvSpPr>
        <p:spPr>
          <a:xfrm>
            <a:off x="281940" y="10200844"/>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
        <p:nvSpPr>
          <p:cNvPr id="349" name="テキスト ボックス 348"/>
          <p:cNvSpPr txBox="1"/>
          <p:nvPr/>
        </p:nvSpPr>
        <p:spPr>
          <a:xfrm>
            <a:off x="323082" y="1353134"/>
            <a:ext cx="6916078" cy="2613536"/>
          </a:xfrm>
          <a:prstGeom prst="rect">
            <a:avLst/>
          </a:prstGeom>
          <a:noFill/>
        </p:spPr>
        <p:txBody>
          <a:bodyPr wrap="square" rtlCol="0">
            <a:spAutoFit/>
          </a:bodyPr>
          <a:lstStyle/>
          <a:p>
            <a:pPr>
              <a:lnSpc>
                <a:spcPts val="1820"/>
              </a:lnSpc>
            </a:pPr>
            <a:r>
              <a:rPr lang="ja-JP" altLang="en-US" sz="1150" dirty="0">
                <a:latin typeface="+mn-ea"/>
              </a:rPr>
              <a:t>親子交流会に親先生の津国瑞宗先生と共に参加させて頂きました。 丹波篠山の窯場は、普段自然があまりない場所に住んでいる自分にとって、とても自然が豊かな場所でした。 何よりも印象的だったのは、柴田先生のお人柄でした。迷いのない、柔和で清々しいお人柄で、人生をかけて一つのことに打ち込むとはどういうことなのだろうと思いました。また、柴田先生が日本で導入されたスリップウェアの技法の体験も見学し、想像よりも模様のつけ方がかなり難しいことがわかりまた。　</a:t>
            </a:r>
            <a:endParaRPr lang="en-US" altLang="ja-JP" sz="1150" dirty="0">
              <a:latin typeface="+mn-ea"/>
            </a:endParaRPr>
          </a:p>
          <a:p>
            <a:pPr>
              <a:lnSpc>
                <a:spcPts val="1820"/>
              </a:lnSpc>
            </a:pPr>
            <a:r>
              <a:rPr lang="ja-JP" altLang="en-US" sz="1150" dirty="0">
                <a:latin typeface="+mn-ea"/>
              </a:rPr>
              <a:t>丹波古陶館・篠山能楽資料館の館長と息子さんも館内の案内をしてくださり、多くの貴重な所蔵品を見せていただきました。所蔵品をとても大切にされていて、誇らしく思われているのが伝わってきました。 親先生と共に貴重な体験をさせていただき、とても良い思い出を作ることができました。これを企画・実行して頂いた青年部の方々、参加していただいた先生方、そして快く受け入れてくださった柴田先生と丹波古陶館・篠山能楽資料館の館長には感謝の気持ちでいっぱいです。</a:t>
            </a:r>
            <a:endParaRPr lang="en-US" altLang="ja-JP" sz="1150" dirty="0">
              <a:latin typeface="+mn-ea"/>
            </a:endParaRPr>
          </a:p>
          <a:p>
            <a:pPr>
              <a:lnSpc>
                <a:spcPts val="1820"/>
              </a:lnSpc>
            </a:pPr>
            <a:r>
              <a:rPr lang="ja-JP" altLang="en-US" sz="1150" dirty="0">
                <a:latin typeface="+mn-ea"/>
              </a:rPr>
              <a:t>ありがとうございました。　　　　　　　　　　　　　　　　　　　　　　　　　　高垣早百合</a:t>
            </a:r>
            <a:endParaRPr kumimoji="1" lang="ja-JP" altLang="en-US" sz="1150" dirty="0">
              <a:latin typeface="+mn-ea"/>
            </a:endParaRPr>
          </a:p>
        </p:txBody>
      </p:sp>
      <p:sp>
        <p:nvSpPr>
          <p:cNvPr id="354" name="テキスト ボックス 353"/>
          <p:cNvSpPr txBox="1"/>
          <p:nvPr/>
        </p:nvSpPr>
        <p:spPr>
          <a:xfrm>
            <a:off x="508000" y="749410"/>
            <a:ext cx="1789748" cy="400110"/>
          </a:xfrm>
          <a:prstGeom prst="rect">
            <a:avLst/>
          </a:prstGeom>
          <a:noFill/>
        </p:spPr>
        <p:txBody>
          <a:bodyPr wrap="square" rtlCol="0">
            <a:spAutoFit/>
          </a:bodyPr>
          <a:lstStyle/>
          <a:p>
            <a:r>
              <a:rPr lang="ja-JP" altLang="en-US" sz="2000" b="1" dirty="0">
                <a:latin typeface="HGMaruGothicMPRO" charset="-128"/>
                <a:ea typeface="HGMaruGothicMPRO" charset="-128"/>
                <a:cs typeface="HGMaruGothicMPRO" charset="-128"/>
              </a:rPr>
              <a:t>参加者の感想</a:t>
            </a:r>
            <a:endParaRPr lang="en-US" altLang="ja-JP" sz="2000" b="1" dirty="0">
              <a:latin typeface="HGMaruGothicMPRO" charset="-128"/>
              <a:ea typeface="HGMaruGothicMPRO" charset="-128"/>
              <a:cs typeface="HGMaruGothicMPRO" charset="-128"/>
            </a:endParaRPr>
          </a:p>
        </p:txBody>
      </p:sp>
      <p:sp>
        <p:nvSpPr>
          <p:cNvPr id="6" name="正方形/長方形 5"/>
          <p:cNvSpPr/>
          <p:nvPr/>
        </p:nvSpPr>
        <p:spPr>
          <a:xfrm>
            <a:off x="303565" y="8052491"/>
            <a:ext cx="6933016" cy="2020425"/>
          </a:xfrm>
          <a:prstGeom prst="rect">
            <a:avLst/>
          </a:prstGeom>
        </p:spPr>
        <p:txBody>
          <a:bodyPr wrap="square">
            <a:spAutoFit/>
          </a:bodyPr>
          <a:lstStyle/>
          <a:p>
            <a:pPr>
              <a:lnSpc>
                <a:spcPts val="1860"/>
              </a:lnSpc>
            </a:pPr>
            <a:r>
              <a:rPr lang="ja-JP" altLang="en-US" sz="1150" dirty="0">
                <a:latin typeface="+mn-ea"/>
              </a:rPr>
              <a:t>親子といっても子供連れではなく、お茶の世界では、先生のことを親と呼び、お弟子さん（社中）のことを子と呼ぶそうで、親と子の交流バス旅行に行ってきました！日本におけるスリップウェアの第一人者として知られる陶芸家柴田先生の工房を訪ねて、絵付体験、お茶もいただきました。お昼は丹波黒豆大豆発祥の地にて丹波篠山の地元の味わいランチをいただきました。午後からは丹波焼きの記念館と能楽資料館にも行ってきました。お茶の世界は全く素人ですが、生涯楽しめる習い事で教養にもなるしとても良い趣味であると実感しました。今回は、親先生方ともバスの中で交流する機会をいただきとても楽しいバスの旅となりました。企画いただいた樋口さん岡本さんをはじめとする</a:t>
            </a:r>
            <a:r>
              <a:rPr lang="en-US" altLang="ja-JP" sz="1150" dirty="0">
                <a:latin typeface="+mn-ea"/>
              </a:rPr>
              <a:t>A</a:t>
            </a:r>
            <a:r>
              <a:rPr lang="ja-JP" altLang="en-US" sz="1150" dirty="0">
                <a:latin typeface="+mn-ea"/>
              </a:rPr>
              <a:t>チームの皆様、ご参加いただいた皆様ありがとうございました！　　　　　　　　　　　　大阪西青年部副部長　矢本浩教</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678" y="5417429"/>
            <a:ext cx="988821" cy="1318428"/>
          </a:xfrm>
          <a:prstGeom prst="rect">
            <a:avLst/>
          </a:prstGeom>
        </p:spPr>
      </p:pic>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l="12059" t="8663" r="3149" b="22478"/>
          <a:stretch/>
        </p:blipFill>
        <p:spPr>
          <a:xfrm>
            <a:off x="4944506" y="3952181"/>
            <a:ext cx="2253931" cy="1372812"/>
          </a:xfrm>
          <a:prstGeom prst="rect">
            <a:avLst/>
          </a:prstGeom>
        </p:spPr>
      </p:pic>
      <p:sp>
        <p:nvSpPr>
          <p:cNvPr id="19" name="テキスト ボックス 18"/>
          <p:cNvSpPr txBox="1"/>
          <p:nvPr/>
        </p:nvSpPr>
        <p:spPr>
          <a:xfrm>
            <a:off x="299156" y="5389119"/>
            <a:ext cx="3938146" cy="2528897"/>
          </a:xfrm>
          <a:prstGeom prst="rect">
            <a:avLst/>
          </a:prstGeom>
          <a:noFill/>
        </p:spPr>
        <p:txBody>
          <a:bodyPr wrap="square" rtlCol="0">
            <a:spAutoFit/>
          </a:bodyPr>
          <a:lstStyle/>
          <a:p>
            <a:pPr>
              <a:lnSpc>
                <a:spcPts val="1860"/>
              </a:lnSpc>
              <a:spcAft>
                <a:spcPts val="600"/>
              </a:spcAft>
            </a:pPr>
            <a:r>
              <a:rPr lang="ja-JP" altLang="en-US" sz="1150" dirty="0">
                <a:latin typeface="+mn-ea"/>
              </a:rPr>
              <a:t>９月２３日、親子交流会へ参加いたしました。午前中は柴田雅章先生の工房を訪れ、丹波の土や薪を使い、登り窯で焼成する作陶の様子を大変詳しくご説明いただき、代表して</a:t>
            </a:r>
            <a:r>
              <a:rPr lang="en-US" altLang="ja-JP" sz="1150" dirty="0">
                <a:latin typeface="+mn-ea"/>
              </a:rPr>
              <a:t>3</a:t>
            </a:r>
            <a:r>
              <a:rPr lang="ja-JP" altLang="en-US" sz="1150" dirty="0">
                <a:latin typeface="+mn-ea"/>
              </a:rPr>
              <a:t>人が絵付け体験をいたしました。三者三様の模様となり半年後の焼き上がりが楽しみです。午後は丹波古陶館、篠山能楽堂資料館を見学いたしました。丹波焼創成期からのコレクションはとても見ごたえのあるものでした。久しぶりの親子交流会開催となり、秋晴れの爽やかな天気の中、先生方との交流が叶った貴重な一日となりました。　　　　伊藤聡子</a:t>
            </a:r>
            <a:endParaRPr lang="en-US" altLang="ja-JP" sz="1150" dirty="0">
              <a:latin typeface="+mn-ea"/>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6193" y="5406418"/>
            <a:ext cx="1005338" cy="1340451"/>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l="16717" r="8583"/>
          <a:stretch/>
        </p:blipFill>
        <p:spPr>
          <a:xfrm>
            <a:off x="2413000" y="473823"/>
            <a:ext cx="495871" cy="885090"/>
          </a:xfrm>
          <a:prstGeom prst="rect">
            <a:avLst/>
          </a:prstGeom>
        </p:spPr>
      </p:pic>
      <p:pic>
        <p:nvPicPr>
          <p:cNvPr id="14" name="図 13"/>
          <p:cNvPicPr>
            <a:picLocks noChangeAspect="1"/>
          </p:cNvPicPr>
          <p:nvPr/>
        </p:nvPicPr>
        <p:blipFill rotWithShape="1">
          <a:blip r:embed="rId7" cstate="print">
            <a:extLst>
              <a:ext uri="{28A0092B-C50C-407E-A947-70E740481C1C}">
                <a14:useLocalDpi xmlns:a14="http://schemas.microsoft.com/office/drawing/2010/main" val="0"/>
              </a:ext>
            </a:extLst>
          </a:blip>
          <a:srcRect t="14631" b="23671"/>
          <a:stretch/>
        </p:blipFill>
        <p:spPr>
          <a:xfrm>
            <a:off x="5162561" y="6858214"/>
            <a:ext cx="2127239" cy="984336"/>
          </a:xfrm>
          <a:prstGeom prst="rect">
            <a:avLst/>
          </a:prstGeom>
        </p:spPr>
      </p:pic>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t="29749" b="21570"/>
          <a:stretch/>
        </p:blipFill>
        <p:spPr>
          <a:xfrm>
            <a:off x="3512896" y="484750"/>
            <a:ext cx="2364321" cy="863236"/>
          </a:xfrm>
          <a:prstGeom prst="rect">
            <a:avLst/>
          </a:prstGeom>
        </p:spPr>
      </p:pic>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212" y="3973345"/>
            <a:ext cx="997864" cy="1330485"/>
          </a:xfrm>
          <a:prstGeom prst="rect">
            <a:avLst/>
          </a:prstGeom>
        </p:spPr>
      </p:pic>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1694" y="3969759"/>
            <a:ext cx="1020344" cy="1360459"/>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4215" y="5447261"/>
            <a:ext cx="965829" cy="1287771"/>
          </a:xfrm>
          <a:prstGeom prst="rect">
            <a:avLst/>
          </a:prstGeom>
        </p:spPr>
      </p:pic>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8327" y="460104"/>
            <a:ext cx="1181544" cy="886158"/>
          </a:xfrm>
          <a:prstGeom prst="rect">
            <a:avLst/>
          </a:prstGeom>
        </p:spPr>
      </p:pic>
      <p:pic>
        <p:nvPicPr>
          <p:cNvPr id="41" name="図 40"/>
          <p:cNvPicPr>
            <a:picLocks noChangeAspect="1"/>
          </p:cNvPicPr>
          <p:nvPr/>
        </p:nvPicPr>
        <p:blipFill rotWithShape="1">
          <a:blip r:embed="rId13" cstate="print">
            <a:extLst>
              <a:ext uri="{28A0092B-C50C-407E-A947-70E740481C1C}">
                <a14:useLocalDpi xmlns:a14="http://schemas.microsoft.com/office/drawing/2010/main" val="0"/>
              </a:ext>
            </a:extLst>
          </a:blip>
          <a:srcRect l="34414" t="35056" r="32352" b="17915"/>
          <a:stretch/>
        </p:blipFill>
        <p:spPr>
          <a:xfrm>
            <a:off x="2982049" y="482665"/>
            <a:ext cx="474602" cy="895455"/>
          </a:xfrm>
          <a:prstGeom prst="rect">
            <a:avLst/>
          </a:prstGeom>
        </p:spPr>
      </p:pic>
      <p:pic>
        <p:nvPicPr>
          <p:cNvPr id="29" name="図 28"/>
          <p:cNvPicPr>
            <a:picLocks noChangeAspect="1"/>
          </p:cNvPicPr>
          <p:nvPr/>
        </p:nvPicPr>
        <p:blipFill rotWithShape="1">
          <a:blip r:embed="rId14" cstate="print">
            <a:extLst>
              <a:ext uri="{28A0092B-C50C-407E-A947-70E740481C1C}">
                <a14:useLocalDpi xmlns:a14="http://schemas.microsoft.com/office/drawing/2010/main" val="0"/>
              </a:ext>
            </a:extLst>
          </a:blip>
          <a:srcRect t="10169" b="12760"/>
          <a:stretch/>
        </p:blipFill>
        <p:spPr>
          <a:xfrm>
            <a:off x="1493116" y="3971591"/>
            <a:ext cx="2241038" cy="1295401"/>
          </a:xfrm>
          <a:prstGeom prst="rect">
            <a:avLst/>
          </a:prstGeom>
        </p:spPr>
      </p:pic>
      <p:pic>
        <p:nvPicPr>
          <p:cNvPr id="30" name="図 29"/>
          <p:cNvPicPr>
            <a:picLocks noChangeAspect="1"/>
          </p:cNvPicPr>
          <p:nvPr/>
        </p:nvPicPr>
        <p:blipFill rotWithShape="1">
          <a:blip r:embed="rId15" cstate="print">
            <a:extLst>
              <a:ext uri="{28A0092B-C50C-407E-A947-70E740481C1C}">
                <a14:useLocalDpi xmlns:a14="http://schemas.microsoft.com/office/drawing/2010/main" val="0"/>
              </a:ext>
            </a:extLst>
          </a:blip>
          <a:srcRect b="15873"/>
          <a:stretch/>
        </p:blipFill>
        <p:spPr>
          <a:xfrm>
            <a:off x="4207906" y="6845513"/>
            <a:ext cx="890886" cy="999305"/>
          </a:xfrm>
          <a:prstGeom prst="rect">
            <a:avLst/>
          </a:prstGeom>
        </p:spPr>
      </p:pic>
      <p:sp>
        <p:nvSpPr>
          <p:cNvPr id="25" name="object 5"/>
          <p:cNvSpPr/>
          <p:nvPr/>
        </p:nvSpPr>
        <p:spPr>
          <a:xfrm>
            <a:off x="408212" y="393700"/>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Tree>
    <p:extLst>
      <p:ext uri="{BB962C8B-B14F-4D97-AF65-F5344CB8AC3E}">
        <p14:creationId xmlns:p14="http://schemas.microsoft.com/office/powerpoint/2010/main" val="62330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21000"/>
                <a:lumOff val="7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bject 5"/>
          <p:cNvSpPr/>
          <p:nvPr/>
        </p:nvSpPr>
        <p:spPr>
          <a:xfrm>
            <a:off x="281940" y="10343388"/>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
        <p:nvSpPr>
          <p:cNvPr id="351" name="テキスト ボックス 350"/>
          <p:cNvSpPr txBox="1"/>
          <p:nvPr/>
        </p:nvSpPr>
        <p:spPr>
          <a:xfrm>
            <a:off x="2608491" y="770235"/>
            <a:ext cx="2254073" cy="461665"/>
          </a:xfrm>
          <a:prstGeom prst="rect">
            <a:avLst/>
          </a:prstGeom>
          <a:noFill/>
        </p:spPr>
        <p:txBody>
          <a:bodyPr wrap="square" rtlCol="0">
            <a:spAutoFit/>
          </a:bodyPr>
          <a:lstStyle/>
          <a:p>
            <a:r>
              <a:rPr kumimoji="1" lang="ja-JP" altLang="en-US" sz="2400">
                <a:latin typeface="HGMaruGothicMPRO" charset="-128"/>
                <a:ea typeface="HGMaruGothicMPRO" charset="-128"/>
                <a:cs typeface="HGMaruGothicMPRO" charset="-128"/>
              </a:rPr>
              <a:t>国際交流茶会</a:t>
            </a:r>
            <a:endParaRPr kumimoji="1" lang="ja-JP" altLang="en-US" sz="2400" dirty="0">
              <a:latin typeface="HGMaruGothicMPRO" charset="-128"/>
              <a:ea typeface="HGMaruGothicMPRO" charset="-128"/>
              <a:cs typeface="HGMaruGothicMPRO" charset="-128"/>
            </a:endParaRPr>
          </a:p>
        </p:txBody>
      </p:sp>
      <p:sp>
        <p:nvSpPr>
          <p:cNvPr id="355" name="テキスト ボックス 354"/>
          <p:cNvSpPr txBox="1"/>
          <p:nvPr/>
        </p:nvSpPr>
        <p:spPr>
          <a:xfrm>
            <a:off x="458830" y="1658090"/>
            <a:ext cx="6795409" cy="1938992"/>
          </a:xfrm>
          <a:prstGeom prst="rect">
            <a:avLst/>
          </a:prstGeom>
          <a:noFill/>
        </p:spPr>
        <p:txBody>
          <a:bodyPr wrap="square" rtlCol="0">
            <a:spAutoFit/>
          </a:bodyPr>
          <a:lstStyle/>
          <a:p>
            <a:pPr>
              <a:lnSpc>
                <a:spcPct val="150000"/>
              </a:lnSpc>
            </a:pPr>
            <a:r>
              <a:rPr lang="en-US" altLang="ja-JP" sz="1600" dirty="0"/>
              <a:t>10</a:t>
            </a:r>
            <a:r>
              <a:rPr lang="ja-JP" altLang="en-US" sz="1600" dirty="0"/>
              <a:t>月</a:t>
            </a:r>
            <a:r>
              <a:rPr lang="en-US" altLang="ja-JP" sz="1600" dirty="0"/>
              <a:t>7</a:t>
            </a:r>
            <a:r>
              <a:rPr lang="ja-JP" altLang="en-US" sz="1600" dirty="0"/>
              <a:t>日（土）に大阪国際交流センターにおいて大遊協さんの協力を得て恒例の国際交流茶会が開催されました。お茶会では、好みの着物を着付けてもらった留学生達がお菓子や掛け軸の説明に感嘆しながら耳を傾けていました。お茶をいただくのみならず、事前に自分でお茶を立てる体験もあり良かったなと思いました。</a:t>
            </a:r>
            <a:endParaRPr kumimoji="1" lang="ja-JP" altLang="en-US" sz="1600" dirty="0"/>
          </a:p>
        </p:txBody>
      </p:sp>
      <p:sp>
        <p:nvSpPr>
          <p:cNvPr id="363" name="テキスト ボックス 362"/>
          <p:cNvSpPr txBox="1"/>
          <p:nvPr/>
        </p:nvSpPr>
        <p:spPr>
          <a:xfrm>
            <a:off x="337078" y="7739925"/>
            <a:ext cx="6862638" cy="2308324"/>
          </a:xfrm>
          <a:prstGeom prst="rect">
            <a:avLst/>
          </a:prstGeom>
          <a:noFill/>
        </p:spPr>
        <p:txBody>
          <a:bodyPr wrap="square" rtlCol="0">
            <a:spAutoFit/>
          </a:bodyPr>
          <a:lstStyle/>
          <a:p>
            <a:pPr>
              <a:lnSpc>
                <a:spcPct val="150000"/>
              </a:lnSpc>
            </a:pPr>
            <a:r>
              <a:rPr lang="ja-JP" altLang="en-US" sz="1600" dirty="0"/>
              <a:t>個人的には剣玉をインドネシアや中国、韓国の留学生に教えたのですが、これはなんというものですか？と質問されたり、うまく技を決めるとすごい！と言ってもらえて嬉しかったです。コツを伝えて留学生達も何度か挑戦して成功した時には凄く喜んでいてかわいらしいなと思いました。大阪関西万博においては外国の方も沢山来阪すると思いますし、今後もこのような行事が続いていくと良いと思います。</a:t>
            </a:r>
            <a:endParaRPr kumimoji="1" lang="en-US" altLang="ja-JP" sz="1600" dirty="0"/>
          </a:p>
        </p:txBody>
      </p:sp>
      <p:sp>
        <p:nvSpPr>
          <p:cNvPr id="364" name="テキスト ボックス 363"/>
          <p:cNvSpPr txBox="1"/>
          <p:nvPr/>
        </p:nvSpPr>
        <p:spPr>
          <a:xfrm>
            <a:off x="495560" y="3620990"/>
            <a:ext cx="3390987" cy="1938992"/>
          </a:xfrm>
          <a:prstGeom prst="rect">
            <a:avLst/>
          </a:prstGeom>
          <a:noFill/>
        </p:spPr>
        <p:txBody>
          <a:bodyPr wrap="square" rtlCol="0">
            <a:spAutoFit/>
          </a:bodyPr>
          <a:lstStyle/>
          <a:p>
            <a:pPr>
              <a:lnSpc>
                <a:spcPct val="150000"/>
              </a:lnSpc>
            </a:pPr>
            <a:r>
              <a:rPr lang="ja-JP" altLang="en-US" sz="1600" dirty="0"/>
              <a:t>着物を着付けるという体験は珍しく、また、甲冑を着た男性留学生はかっこいいという声をかけられており、留学生の皆さんも楽しんでいた様子でした。</a:t>
            </a:r>
            <a:endParaRPr lang="en-US" altLang="ja-JP" sz="1600" dirty="0"/>
          </a:p>
        </p:txBody>
      </p:sp>
      <p:sp>
        <p:nvSpPr>
          <p:cNvPr id="9" name="テキスト ボックス 8"/>
          <p:cNvSpPr txBox="1"/>
          <p:nvPr/>
        </p:nvSpPr>
        <p:spPr>
          <a:xfrm>
            <a:off x="5443349" y="1305123"/>
            <a:ext cx="1609156" cy="307777"/>
          </a:xfrm>
          <a:prstGeom prst="rect">
            <a:avLst/>
          </a:prstGeom>
          <a:noFill/>
        </p:spPr>
        <p:txBody>
          <a:bodyPr wrap="square" rtlCol="0">
            <a:spAutoFit/>
          </a:bodyPr>
          <a:lstStyle/>
          <a:p>
            <a:r>
              <a:rPr kumimoji="1" lang="ja-JP" altLang="en-US" sz="1400" dirty="0"/>
              <a:t>令和</a:t>
            </a:r>
            <a:r>
              <a:rPr kumimoji="1" lang="en-US" altLang="ja-JP" sz="1400" dirty="0"/>
              <a:t>5</a:t>
            </a:r>
            <a:r>
              <a:rPr kumimoji="1" lang="ja-JP" altLang="en-US" sz="1400" dirty="0"/>
              <a:t>年</a:t>
            </a:r>
            <a:r>
              <a:rPr lang="en-US" altLang="ja-JP" sz="1400" dirty="0"/>
              <a:t>10</a:t>
            </a:r>
            <a:r>
              <a:rPr kumimoji="1" lang="ja-JP" altLang="en-US" sz="1400" dirty="0"/>
              <a:t>月</a:t>
            </a:r>
            <a:r>
              <a:rPr lang="en-US" altLang="ja-JP" sz="1400" dirty="0"/>
              <a:t>7</a:t>
            </a:r>
            <a:r>
              <a:rPr kumimoji="1" lang="ja-JP" altLang="en-US" sz="1400" dirty="0"/>
              <a:t>日</a:t>
            </a:r>
            <a:endParaRPr kumimoji="1" lang="en-US" altLang="ja-JP" sz="14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139" y="3597653"/>
            <a:ext cx="1463261" cy="195101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949" y="5901864"/>
            <a:ext cx="2048767" cy="1445296"/>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2127" t="-3638" r="-2127" b="21250"/>
          <a:stretch/>
        </p:blipFill>
        <p:spPr>
          <a:xfrm>
            <a:off x="5375418" y="3517900"/>
            <a:ext cx="1838182" cy="201926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63" y="5853392"/>
            <a:ext cx="2806576" cy="1578996"/>
          </a:xfrm>
          <a:prstGeom prst="rect">
            <a:avLst/>
          </a:prstGeom>
        </p:spPr>
      </p:pic>
      <p:pic>
        <p:nvPicPr>
          <p:cNvPr id="44" name="図 43"/>
          <p:cNvPicPr>
            <a:picLocks noChangeAspect="1"/>
          </p:cNvPicPr>
          <p:nvPr/>
        </p:nvPicPr>
        <p:blipFill rotWithShape="1">
          <a:blip r:embed="rId7" cstate="print">
            <a:extLst>
              <a:ext uri="{28A0092B-C50C-407E-A947-70E740481C1C}">
                <a14:useLocalDpi xmlns:a14="http://schemas.microsoft.com/office/drawing/2010/main" val="0"/>
              </a:ext>
            </a:extLst>
          </a:blip>
          <a:srcRect t="6100"/>
          <a:stretch/>
        </p:blipFill>
        <p:spPr>
          <a:xfrm>
            <a:off x="3584762" y="5823906"/>
            <a:ext cx="1277802" cy="1599802"/>
          </a:xfrm>
          <a:prstGeom prst="rect">
            <a:avLst/>
          </a:prstGeom>
        </p:spPr>
      </p:pic>
      <p:sp>
        <p:nvSpPr>
          <p:cNvPr id="13" name="object 5"/>
          <p:cNvSpPr/>
          <p:nvPr/>
        </p:nvSpPr>
        <p:spPr>
          <a:xfrm>
            <a:off x="279400" y="393700"/>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Tree>
    <p:extLst>
      <p:ext uri="{BB962C8B-B14F-4D97-AF65-F5344CB8AC3E}">
        <p14:creationId xmlns:p14="http://schemas.microsoft.com/office/powerpoint/2010/main" val="72833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1">
                <a:lumMod val="21000"/>
                <a:lumOff val="7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object 5"/>
          <p:cNvSpPr/>
          <p:nvPr/>
        </p:nvSpPr>
        <p:spPr>
          <a:xfrm>
            <a:off x="281940" y="10299700"/>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
        <p:nvSpPr>
          <p:cNvPr id="349" name="テキスト ボックス 348"/>
          <p:cNvSpPr txBox="1"/>
          <p:nvPr/>
        </p:nvSpPr>
        <p:spPr>
          <a:xfrm>
            <a:off x="411262" y="1235462"/>
            <a:ext cx="3831233" cy="2631490"/>
          </a:xfrm>
          <a:prstGeom prst="rect">
            <a:avLst/>
          </a:prstGeom>
          <a:noFill/>
        </p:spPr>
        <p:txBody>
          <a:bodyPr wrap="square" rtlCol="0">
            <a:spAutoFit/>
          </a:bodyPr>
          <a:lstStyle/>
          <a:p>
            <a:pPr>
              <a:lnSpc>
                <a:spcPts val="1820"/>
              </a:lnSpc>
            </a:pPr>
            <a:r>
              <a:rPr lang="ja-JP" altLang="en-US" sz="1600" dirty="0"/>
              <a:t>初めてお茶席でのお点前をさせて頂きとても緊張しましたが、一生懸命努めさせて頂きました。</a:t>
            </a:r>
            <a:endParaRPr lang="en-US" altLang="ja-JP" sz="1600" dirty="0"/>
          </a:p>
          <a:p>
            <a:pPr>
              <a:lnSpc>
                <a:spcPts val="1820"/>
              </a:lnSpc>
            </a:pPr>
            <a:r>
              <a:rPr lang="ja-JP" altLang="en-US" sz="1600" dirty="0"/>
              <a:t>留学生の皆さんが半東さんの説明をとても熱心に聞いておられた姿が印象的でした。</a:t>
            </a:r>
            <a:endParaRPr lang="en-US" altLang="ja-JP" sz="1600" dirty="0"/>
          </a:p>
          <a:p>
            <a:pPr>
              <a:lnSpc>
                <a:spcPts val="1820"/>
              </a:lnSpc>
            </a:pPr>
            <a:r>
              <a:rPr lang="ja-JP" altLang="en-US" sz="1600" dirty="0"/>
              <a:t>お席が終わっても質問に来られたり、お点前の席で記念撮影をされており、茶道を海外の方に知って頂くとても良い機会になったと思います。　　　　　　　　井川潤</a:t>
            </a:r>
            <a:endParaRPr kumimoji="1" lang="ja-JP" altLang="en-US" sz="1600" dirty="0"/>
          </a:p>
        </p:txBody>
      </p:sp>
      <p:sp>
        <p:nvSpPr>
          <p:cNvPr id="354" name="テキスト ボックス 353"/>
          <p:cNvSpPr txBox="1"/>
          <p:nvPr/>
        </p:nvSpPr>
        <p:spPr>
          <a:xfrm>
            <a:off x="490563" y="692737"/>
            <a:ext cx="1789748" cy="400110"/>
          </a:xfrm>
          <a:prstGeom prst="rect">
            <a:avLst/>
          </a:prstGeom>
          <a:noFill/>
        </p:spPr>
        <p:txBody>
          <a:bodyPr wrap="square" rtlCol="0">
            <a:spAutoFit/>
          </a:bodyPr>
          <a:lstStyle/>
          <a:p>
            <a:r>
              <a:rPr lang="ja-JP" altLang="en-US" sz="2000" b="1" dirty="0">
                <a:latin typeface="HGMaruGothicMPRO" charset="-128"/>
                <a:ea typeface="HGMaruGothicMPRO" charset="-128"/>
                <a:cs typeface="HGMaruGothicMPRO" charset="-128"/>
              </a:rPr>
              <a:t>参加者の感想</a:t>
            </a:r>
            <a:endParaRPr lang="en-US" altLang="ja-JP" sz="2000" b="1" dirty="0">
              <a:latin typeface="HGMaruGothicMPRO" charset="-128"/>
              <a:ea typeface="HGMaruGothicMPRO" charset="-128"/>
              <a:cs typeface="HGMaruGothicMPRO" charset="-128"/>
            </a:endParaRPr>
          </a:p>
        </p:txBody>
      </p:sp>
      <p:sp>
        <p:nvSpPr>
          <p:cNvPr id="51" name="テキスト ボックス 50"/>
          <p:cNvSpPr txBox="1"/>
          <p:nvPr/>
        </p:nvSpPr>
        <p:spPr>
          <a:xfrm>
            <a:off x="3791823" y="3702340"/>
            <a:ext cx="3542944" cy="5042406"/>
          </a:xfrm>
          <a:prstGeom prst="rect">
            <a:avLst/>
          </a:prstGeom>
          <a:noFill/>
        </p:spPr>
        <p:txBody>
          <a:bodyPr wrap="square" rtlCol="0">
            <a:spAutoFit/>
          </a:bodyPr>
          <a:lstStyle/>
          <a:p>
            <a:pPr>
              <a:lnSpc>
                <a:spcPts val="1860"/>
              </a:lnSpc>
              <a:spcAft>
                <a:spcPts val="600"/>
              </a:spcAft>
            </a:pPr>
            <a:r>
              <a:rPr lang="ja-JP" altLang="en-US" sz="1600" dirty="0"/>
              <a:t>国際交流茶会にて担当リーダーをさせていただきました。わからないことばかりでしたが</a:t>
            </a:r>
            <a:r>
              <a:rPr lang="en-US" altLang="ja-JP" sz="1600" dirty="0"/>
              <a:t>OB</a:t>
            </a:r>
            <a:r>
              <a:rPr lang="ja-JP" altLang="en-US" sz="1600" dirty="0"/>
              <a:t>・スタッフ、</a:t>
            </a:r>
            <a:r>
              <a:rPr lang="en-US" altLang="ja-JP" sz="1600" dirty="0"/>
              <a:t>A</a:t>
            </a:r>
            <a:r>
              <a:rPr lang="ja-JP" altLang="en-US" sz="1600" dirty="0"/>
              <a:t>・</a:t>
            </a:r>
            <a:r>
              <a:rPr lang="en-US" altLang="ja-JP" sz="1600" dirty="0"/>
              <a:t>B</a:t>
            </a:r>
            <a:r>
              <a:rPr lang="ja-JP" altLang="en-US" sz="1600" dirty="0"/>
              <a:t>チームの皆様に支えられご指導いただき、無事に滞りなく済ます事ができました。当日、準備、片づけとご協力下さった皆様、ありがとうございました。</a:t>
            </a:r>
            <a:endParaRPr lang="en-US" altLang="ja-JP" sz="1600" dirty="0"/>
          </a:p>
          <a:p>
            <a:pPr>
              <a:lnSpc>
                <a:spcPts val="1860"/>
              </a:lnSpc>
              <a:spcAft>
                <a:spcPts val="600"/>
              </a:spcAft>
            </a:pPr>
            <a:r>
              <a:rPr lang="ja-JP" altLang="en-US" sz="1600" dirty="0"/>
              <a:t>国際交流茶会当日は、多くの留学生が新しい体験に耳を傾け興味を示してくださったり、着物を着て楽しそうに写真を撮られる姿を拝見いたしました。そんな姿は運営している私たちも笑顔になり、このお茶会を担当させてもらえて良かったなと思いました。今後もこのお茶会を守っていける様に、青年部一同頑張っていきたいなと思いましたので、皆様のご協力、ご指導今後とも宜しくお願いいたします。　　　　　衣川あや</a:t>
            </a:r>
            <a:endParaRPr lang="en-US" altLang="ja-JP" sz="1600" dirty="0"/>
          </a:p>
        </p:txBody>
      </p:sp>
      <p:sp>
        <p:nvSpPr>
          <p:cNvPr id="6" name="正方形/長方形 5"/>
          <p:cNvSpPr/>
          <p:nvPr/>
        </p:nvSpPr>
        <p:spPr>
          <a:xfrm>
            <a:off x="355600" y="9424769"/>
            <a:ext cx="6947060" cy="646331"/>
          </a:xfrm>
          <a:prstGeom prst="rect">
            <a:avLst/>
          </a:prstGeom>
        </p:spPr>
        <p:txBody>
          <a:bodyPr wrap="square">
            <a:spAutoFit/>
          </a:bodyPr>
          <a:lstStyle/>
          <a:p>
            <a:r>
              <a:rPr lang="ja-JP" altLang="en-US" sz="1200"/>
              <a:t>１２月</a:t>
            </a:r>
            <a:r>
              <a:rPr lang="ja-JP" altLang="en-US" sz="1200" dirty="0"/>
              <a:t>３日　</a:t>
            </a:r>
            <a:r>
              <a:rPr lang="en-US" altLang="ja-JP" sz="1200" dirty="0"/>
              <a:t> </a:t>
            </a:r>
            <a:r>
              <a:rPr lang="ja-JP" altLang="en-US" sz="1200" b="1" dirty="0"/>
              <a:t>総会・卒業茶会</a:t>
            </a:r>
            <a:endParaRPr lang="en-US" altLang="ja-JP" sz="1200" b="1" dirty="0"/>
          </a:p>
          <a:p>
            <a:r>
              <a:rPr lang="ja-JP" altLang="en-US" sz="1200" dirty="0"/>
              <a:t>　　　　　　　</a:t>
            </a:r>
            <a:r>
              <a:rPr lang="en-US" altLang="ja-JP" sz="1200" dirty="0"/>
              <a:t> </a:t>
            </a:r>
            <a:r>
              <a:rPr lang="ja-JP" altLang="en-US" sz="1200" dirty="0"/>
              <a:t>１年の締めくくりとして今年度の行事・決算報告を行い、次年度案をお伝えします。</a:t>
            </a:r>
            <a:endParaRPr lang="en-US" altLang="ja-JP" sz="1200" dirty="0"/>
          </a:p>
          <a:p>
            <a:r>
              <a:rPr lang="ja-JP" altLang="en-US" sz="1200" dirty="0"/>
              <a:t>　　　　　　　</a:t>
            </a:r>
            <a:r>
              <a:rPr lang="en-US" altLang="ja-JP" sz="1200" dirty="0"/>
              <a:t>  </a:t>
            </a:r>
            <a:r>
              <a:rPr lang="ja-JP" altLang="en-US" sz="1200" dirty="0"/>
              <a:t>また、卒業生の趣向による卒業茶会も開催します。</a:t>
            </a:r>
          </a:p>
        </p:txBody>
      </p:sp>
      <p:sp>
        <p:nvSpPr>
          <p:cNvPr id="15" name="テキスト ボックス 14"/>
          <p:cNvSpPr txBox="1"/>
          <p:nvPr/>
        </p:nvSpPr>
        <p:spPr>
          <a:xfrm>
            <a:off x="364232" y="8937210"/>
            <a:ext cx="2498206" cy="369332"/>
          </a:xfrm>
          <a:prstGeom prst="rect">
            <a:avLst/>
          </a:prstGeom>
          <a:noFill/>
        </p:spPr>
        <p:txBody>
          <a:bodyPr wrap="square" rtlCol="0">
            <a:spAutoFit/>
          </a:bodyPr>
          <a:lstStyle/>
          <a:p>
            <a:r>
              <a:rPr lang="ja-JP" altLang="en-US" b="1" dirty="0"/>
              <a:t>●今後の行事予定●</a:t>
            </a:r>
            <a:endParaRPr kumimoji="1" lang="ja-JP" altLang="en-US" b="1" dirty="0"/>
          </a:p>
        </p:txBody>
      </p:sp>
      <p:sp>
        <p:nvSpPr>
          <p:cNvPr id="2" name="横巻き 1"/>
          <p:cNvSpPr/>
          <p:nvPr/>
        </p:nvSpPr>
        <p:spPr>
          <a:xfrm>
            <a:off x="2933157" y="8924029"/>
            <a:ext cx="4004711" cy="528572"/>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ln w="0"/>
                <a:solidFill>
                  <a:schemeClr val="accent1"/>
                </a:solidFill>
                <a:effectLst>
                  <a:outerShdw blurRad="38100" dist="25400" dir="5400000" algn="ctr" rotWithShape="0">
                    <a:srgbClr val="6E747A">
                      <a:alpha val="43000"/>
                    </a:srgbClr>
                  </a:outerShdw>
                </a:effectLst>
              </a:rPr>
              <a:t>西青年部のお茶会やイベントにぜひご参加ください</a:t>
            </a:r>
            <a:endParaRPr kumimoji="1" lang="en-US" altLang="ja-JP" sz="1200" b="1" dirty="0">
              <a:ln w="0"/>
              <a:solidFill>
                <a:schemeClr val="accent1"/>
              </a:solidFill>
              <a:effectLst>
                <a:outerShdw blurRad="38100" dist="25400" dir="5400000" algn="ctr" rotWithShape="0">
                  <a:srgbClr val="6E747A">
                    <a:alpha val="43000"/>
                  </a:srgbClr>
                </a:outerShdw>
              </a:effectLst>
            </a:endParaRPr>
          </a:p>
          <a:p>
            <a:pPr algn="ctr"/>
            <a:r>
              <a:rPr lang="ja-JP" altLang="en-US" sz="1200" b="1" dirty="0">
                <a:ln w="0"/>
                <a:solidFill>
                  <a:schemeClr val="accent1"/>
                </a:solidFill>
                <a:effectLst>
                  <a:outerShdw blurRad="38100" dist="25400" dir="5400000" algn="ctr" rotWithShape="0">
                    <a:srgbClr val="6E747A">
                      <a:alpha val="43000"/>
                    </a:srgbClr>
                  </a:outerShdw>
                </a:effectLst>
              </a:rPr>
              <a:t>ご質問等</a:t>
            </a:r>
            <a:r>
              <a:rPr lang="en-US" altLang="ja-JP" sz="1200" b="1" dirty="0">
                <a:ln w="0"/>
                <a:solidFill>
                  <a:schemeClr val="accent1"/>
                </a:solidFill>
                <a:effectLst>
                  <a:outerShdw blurRad="38100" dist="25400" dir="5400000" algn="ctr" rotWithShape="0">
                    <a:srgbClr val="6E747A">
                      <a:alpha val="43000"/>
                    </a:srgbClr>
                  </a:outerShdw>
                </a:effectLst>
              </a:rPr>
              <a:t>LINE</a:t>
            </a:r>
            <a:r>
              <a:rPr lang="ja-JP" altLang="en-US" sz="1200" b="1" dirty="0">
                <a:ln w="0"/>
                <a:solidFill>
                  <a:schemeClr val="accent1"/>
                </a:solidFill>
                <a:effectLst>
                  <a:outerShdw blurRad="38100" dist="25400" dir="5400000" algn="ctr" rotWithShape="0">
                    <a:srgbClr val="6E747A">
                      <a:alpha val="43000"/>
                    </a:srgbClr>
                  </a:outerShdw>
                </a:effectLst>
              </a:rPr>
              <a:t>でお気軽にお尋ね下さい</a:t>
            </a:r>
            <a:endParaRPr kumimoji="1" lang="ja-JP" altLang="en-US" sz="1200" b="1" dirty="0">
              <a:ln w="0"/>
              <a:solidFill>
                <a:schemeClr val="accent1"/>
              </a:solidFill>
              <a:effectLst>
                <a:outerShdw blurRad="38100" dist="25400" dir="5400000" algn="ctr" rotWithShape="0">
                  <a:srgbClr val="6E747A">
                    <a:alpha val="43000"/>
                  </a:srgbClr>
                </a:outerShdw>
              </a:effectLst>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3956593"/>
            <a:ext cx="3022600" cy="2266950"/>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15679" t="27731" r="6992" b="6722"/>
          <a:stretch/>
        </p:blipFill>
        <p:spPr>
          <a:xfrm rot="16200000">
            <a:off x="4318695" y="1224301"/>
            <a:ext cx="1168400" cy="132080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b="14319"/>
          <a:stretch/>
        </p:blipFill>
        <p:spPr>
          <a:xfrm>
            <a:off x="508000" y="6452143"/>
            <a:ext cx="3022600" cy="1942342"/>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l="13494" t="17772" r="11935" b="24729"/>
          <a:stretch/>
        </p:blipFill>
        <p:spPr>
          <a:xfrm rot="16200000">
            <a:off x="5863099" y="2525122"/>
            <a:ext cx="1180108" cy="1222305"/>
          </a:xfrm>
          <a:prstGeom prst="rect">
            <a:avLst/>
          </a:prstGeom>
        </p:spPr>
      </p:pic>
      <p:sp>
        <p:nvSpPr>
          <p:cNvPr id="17" name="object 5"/>
          <p:cNvSpPr/>
          <p:nvPr/>
        </p:nvSpPr>
        <p:spPr>
          <a:xfrm>
            <a:off x="305673" y="469900"/>
            <a:ext cx="6972299" cy="0"/>
          </a:xfrm>
          <a:custGeom>
            <a:avLst/>
            <a:gdLst/>
            <a:ahLst/>
            <a:cxnLst/>
            <a:rect l="l" t="t" r="r" b="b"/>
            <a:pathLst>
              <a:path w="6972299">
                <a:moveTo>
                  <a:pt x="0" y="0"/>
                </a:moveTo>
                <a:lnTo>
                  <a:pt x="6972299" y="0"/>
                </a:lnTo>
              </a:path>
            </a:pathLst>
          </a:custGeom>
          <a:ln w="25908">
            <a:solidFill>
              <a:srgbClr val="99CC00"/>
            </a:solidFill>
          </a:ln>
        </p:spPr>
        <p:txBody>
          <a:bodyPr wrap="square" lIns="0" tIns="0" rIns="0" bIns="0" rtlCol="0">
            <a:noAutofit/>
          </a:bodyPr>
          <a:lstStyle/>
          <a:p>
            <a:endParaRPr/>
          </a:p>
        </p:txBody>
      </p:sp>
    </p:spTree>
    <p:extLst>
      <p:ext uri="{BB962C8B-B14F-4D97-AF65-F5344CB8AC3E}">
        <p14:creationId xmlns:p14="http://schemas.microsoft.com/office/powerpoint/2010/main" val="170213502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5934</TotalTime>
  <Words>977</Words>
  <Application>Microsoft Macintosh PowerPoint</Application>
  <PresentationFormat>ユーザー設定</PresentationFormat>
  <Paragraphs>37</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HGMaruGothicMPRO</vt:lpstr>
      <vt:lpstr>Yu Gothic</vt:lpstr>
      <vt:lpstr>Yu Gothic Light</vt:lpstr>
      <vt:lpstr>Arial</vt:lpstr>
      <vt:lpstr>ホワイト</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Microsoft Office ユーザー</cp:lastModifiedBy>
  <cp:revision>122</cp:revision>
  <cp:lastPrinted>2023-08-26T07:59:27Z</cp:lastPrinted>
  <dcterms:modified xsi:type="dcterms:W3CDTF">2023-11-08T14:26:49Z</dcterms:modified>
</cp:coreProperties>
</file>